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3" r:id="rId7"/>
    <p:sldId id="264" r:id="rId8"/>
  </p:sldIdLst>
  <p:sldSz cx="18288000" cy="10287000"/>
  <p:notesSz cx="18288000" cy="10287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654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71600" y="3188970"/>
            <a:ext cx="15544800" cy="2160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1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3200" y="5760720"/>
            <a:ext cx="12801600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1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1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1440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41832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9/5/2025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1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9/5/2025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9/5/2025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029838" y="135928"/>
            <a:ext cx="10228322" cy="171576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1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14400" y="2366010"/>
            <a:ext cx="1645920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info@delta-solutions.es" TargetMode="External"/><Relationship Id="rId4" Type="http://schemas.openxmlformats.org/officeDocument/2006/relationships/hyperlink" Target="http://www.delta-solutions.es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delta-solutions.es" TargetMode="External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png"/><Relationship Id="rId4" Type="http://schemas.openxmlformats.org/officeDocument/2006/relationships/hyperlink" Target="http://www.delta-solutions.e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143000" y="282109"/>
            <a:ext cx="15544801" cy="923971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5900" spc="-365" dirty="0">
                <a:solidFill>
                  <a:srgbClr val="003C79"/>
                </a:solidFill>
              </a:rPr>
              <a:t>DE</a:t>
            </a:r>
            <a:r>
              <a:rPr sz="5900" spc="-955" dirty="0">
                <a:solidFill>
                  <a:srgbClr val="003C79"/>
                </a:solidFill>
              </a:rPr>
              <a:t>L</a:t>
            </a:r>
            <a:r>
              <a:rPr sz="5900" spc="-855" dirty="0">
                <a:solidFill>
                  <a:srgbClr val="003C79"/>
                </a:solidFill>
              </a:rPr>
              <a:t>T</a:t>
            </a:r>
            <a:r>
              <a:rPr sz="5900" spc="-365" dirty="0">
                <a:solidFill>
                  <a:srgbClr val="003C79"/>
                </a:solidFill>
              </a:rPr>
              <a:t>A </a:t>
            </a:r>
            <a:r>
              <a:rPr sz="5900" spc="-350" dirty="0">
                <a:solidFill>
                  <a:srgbClr val="003C79"/>
                </a:solidFill>
              </a:rPr>
              <a:t>SOLUTIONS</a:t>
            </a:r>
            <a:r>
              <a:rPr lang="es-ES" sz="5900" spc="-350" dirty="0">
                <a:solidFill>
                  <a:srgbClr val="003C79"/>
                </a:solidFill>
              </a:rPr>
              <a:t> TECHNOLOGY EUROPE SA</a:t>
            </a:r>
            <a:endParaRPr sz="5900" dirty="0"/>
          </a:p>
        </p:txBody>
      </p:sp>
      <p:sp>
        <p:nvSpPr>
          <p:cNvPr id="4" name="object 4"/>
          <p:cNvSpPr txBox="1"/>
          <p:nvPr/>
        </p:nvSpPr>
        <p:spPr>
          <a:xfrm>
            <a:off x="5342135" y="1024048"/>
            <a:ext cx="7603490" cy="1119505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560"/>
              </a:spcBef>
            </a:pPr>
            <a:r>
              <a:rPr sz="4050" b="1" spc="-250" dirty="0">
                <a:solidFill>
                  <a:srgbClr val="0066CC"/>
                </a:solidFill>
                <a:latin typeface="Arial"/>
                <a:cs typeface="Arial"/>
              </a:rPr>
              <a:t>Líderes</a:t>
            </a:r>
            <a:r>
              <a:rPr sz="4050" b="1" spc="-190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4050" b="1" spc="-225" dirty="0">
                <a:solidFill>
                  <a:srgbClr val="0066CC"/>
                </a:solidFill>
                <a:latin typeface="Arial"/>
                <a:cs typeface="Arial"/>
              </a:rPr>
              <a:t>en</a:t>
            </a:r>
            <a:r>
              <a:rPr sz="4050" b="1" spc="-19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4050" b="1" spc="-240" dirty="0">
                <a:solidFill>
                  <a:srgbClr val="0066CC"/>
                </a:solidFill>
                <a:latin typeface="Arial"/>
                <a:cs typeface="Arial"/>
              </a:rPr>
              <a:t>Tecnología</a:t>
            </a:r>
            <a:r>
              <a:rPr sz="4050" b="1" spc="-19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4050" b="1" spc="-80" dirty="0">
                <a:solidFill>
                  <a:srgbClr val="0066CC"/>
                </a:solidFill>
                <a:latin typeface="Arial"/>
                <a:cs typeface="Arial"/>
              </a:rPr>
              <a:t>Industrial</a:t>
            </a:r>
            <a:endParaRPr sz="40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290"/>
              </a:spcBef>
            </a:pPr>
            <a:r>
              <a:rPr sz="2500" spc="-75" dirty="0">
                <a:solidFill>
                  <a:srgbClr val="2B3D4F"/>
                </a:solidFill>
                <a:latin typeface="Microsoft Sans Serif"/>
                <a:cs typeface="Microsoft Sans Serif"/>
              </a:rPr>
              <a:t>Más</a:t>
            </a:r>
            <a:r>
              <a:rPr sz="2500" spc="-95" dirty="0">
                <a:solidFill>
                  <a:srgbClr val="2B3D4F"/>
                </a:solidFill>
                <a:latin typeface="Microsoft Sans Serif"/>
                <a:cs typeface="Microsoft Sans Serif"/>
              </a:rPr>
              <a:t> </a:t>
            </a:r>
            <a:r>
              <a:rPr sz="2500" dirty="0">
                <a:solidFill>
                  <a:srgbClr val="2B3D4F"/>
                </a:solidFill>
                <a:latin typeface="Microsoft Sans Serif"/>
                <a:cs typeface="Microsoft Sans Serif"/>
              </a:rPr>
              <a:t>de</a:t>
            </a:r>
            <a:r>
              <a:rPr sz="2500" spc="-90" dirty="0">
                <a:solidFill>
                  <a:srgbClr val="2B3D4F"/>
                </a:solidFill>
                <a:latin typeface="Microsoft Sans Serif"/>
                <a:cs typeface="Microsoft Sans Serif"/>
              </a:rPr>
              <a:t> </a:t>
            </a:r>
            <a:r>
              <a:rPr sz="2450" dirty="0">
                <a:solidFill>
                  <a:srgbClr val="2B3D4F"/>
                </a:solidFill>
                <a:latin typeface="Microsoft Sans Serif"/>
                <a:cs typeface="Microsoft Sans Serif"/>
              </a:rPr>
              <a:t>20</a:t>
            </a:r>
            <a:r>
              <a:rPr sz="2450" spc="-75" dirty="0">
                <a:solidFill>
                  <a:srgbClr val="2B3D4F"/>
                </a:solidFill>
                <a:latin typeface="Microsoft Sans Serif"/>
                <a:cs typeface="Microsoft Sans Serif"/>
              </a:rPr>
              <a:t> </a:t>
            </a:r>
            <a:r>
              <a:rPr sz="2500" spc="-65" dirty="0">
                <a:solidFill>
                  <a:srgbClr val="2B3D4F"/>
                </a:solidFill>
                <a:latin typeface="Microsoft Sans Serif"/>
                <a:cs typeface="Microsoft Sans Serif"/>
              </a:rPr>
              <a:t>años</a:t>
            </a:r>
            <a:r>
              <a:rPr sz="2500" spc="-90" dirty="0">
                <a:solidFill>
                  <a:srgbClr val="2B3D4F"/>
                </a:solidFill>
                <a:latin typeface="Microsoft Sans Serif"/>
                <a:cs typeface="Microsoft Sans Serif"/>
              </a:rPr>
              <a:t> </a:t>
            </a:r>
            <a:r>
              <a:rPr sz="2500" dirty="0">
                <a:solidFill>
                  <a:srgbClr val="2B3D4F"/>
                </a:solidFill>
                <a:latin typeface="Microsoft Sans Serif"/>
                <a:cs typeface="Microsoft Sans Serif"/>
              </a:rPr>
              <a:t>de</a:t>
            </a:r>
            <a:r>
              <a:rPr sz="2500" spc="-90" dirty="0">
                <a:solidFill>
                  <a:srgbClr val="2B3D4F"/>
                </a:solidFill>
                <a:latin typeface="Microsoft Sans Serif"/>
                <a:cs typeface="Microsoft Sans Serif"/>
              </a:rPr>
              <a:t> </a:t>
            </a:r>
            <a:r>
              <a:rPr sz="2500" spc="-45" dirty="0">
                <a:solidFill>
                  <a:srgbClr val="2B3D4F"/>
                </a:solidFill>
                <a:latin typeface="Microsoft Sans Serif"/>
                <a:cs typeface="Microsoft Sans Serif"/>
              </a:rPr>
              <a:t>experiencia</a:t>
            </a:r>
            <a:r>
              <a:rPr sz="2500" spc="-95" dirty="0">
                <a:solidFill>
                  <a:srgbClr val="2B3D4F"/>
                </a:solidFill>
                <a:latin typeface="Microsoft Sans Serif"/>
                <a:cs typeface="Microsoft Sans Serif"/>
              </a:rPr>
              <a:t> </a:t>
            </a:r>
            <a:r>
              <a:rPr sz="2500" spc="-30" dirty="0">
                <a:solidFill>
                  <a:srgbClr val="2B3D4F"/>
                </a:solidFill>
                <a:latin typeface="Microsoft Sans Serif"/>
                <a:cs typeface="Microsoft Sans Serif"/>
              </a:rPr>
              <a:t>en</a:t>
            </a:r>
            <a:r>
              <a:rPr sz="2500" spc="-90" dirty="0">
                <a:solidFill>
                  <a:srgbClr val="2B3D4F"/>
                </a:solidFill>
                <a:latin typeface="Microsoft Sans Serif"/>
                <a:cs typeface="Microsoft Sans Serif"/>
              </a:rPr>
              <a:t> </a:t>
            </a:r>
            <a:r>
              <a:rPr sz="2500" spc="-40" dirty="0">
                <a:solidFill>
                  <a:srgbClr val="2B3D4F"/>
                </a:solidFill>
                <a:latin typeface="Microsoft Sans Serif"/>
                <a:cs typeface="Microsoft Sans Serif"/>
              </a:rPr>
              <a:t>soluciones</a:t>
            </a:r>
            <a:r>
              <a:rPr sz="2500" spc="-90" dirty="0">
                <a:solidFill>
                  <a:srgbClr val="2B3D4F"/>
                </a:solidFill>
                <a:latin typeface="Microsoft Sans Serif"/>
                <a:cs typeface="Microsoft Sans Serif"/>
              </a:rPr>
              <a:t> </a:t>
            </a:r>
            <a:r>
              <a:rPr sz="2500" spc="-10" dirty="0">
                <a:solidFill>
                  <a:srgbClr val="2B3D4F"/>
                </a:solidFill>
                <a:latin typeface="Microsoft Sans Serif"/>
                <a:cs typeface="Microsoft Sans Serif"/>
              </a:rPr>
              <a:t>integrales</a:t>
            </a:r>
            <a:endParaRPr sz="2500">
              <a:latin typeface="Microsoft Sans Serif"/>
              <a:cs typeface="Microsoft Sans Serif"/>
            </a:endParaRPr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553455" y="8439911"/>
            <a:ext cx="7181088" cy="1847087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6515348" y="8698576"/>
            <a:ext cx="2127250" cy="549275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sz="1700" b="1" spc="-85" dirty="0">
                <a:solidFill>
                  <a:srgbClr val="003C79"/>
                </a:solidFill>
                <a:latin typeface="Arial"/>
                <a:cs typeface="Arial"/>
              </a:rPr>
              <a:t>Alcobendas,</a:t>
            </a:r>
            <a:r>
              <a:rPr sz="1700" b="1" spc="-110" dirty="0">
                <a:solidFill>
                  <a:srgbClr val="003C79"/>
                </a:solidFill>
                <a:latin typeface="Arial"/>
                <a:cs typeface="Arial"/>
              </a:rPr>
              <a:t> </a:t>
            </a:r>
            <a:r>
              <a:rPr sz="1700" b="1" spc="-10" dirty="0">
                <a:solidFill>
                  <a:srgbClr val="003C79"/>
                </a:solidFill>
                <a:latin typeface="Arial"/>
                <a:cs typeface="Arial"/>
              </a:rPr>
              <a:t>Madrid</a:t>
            </a:r>
            <a:endParaRPr sz="17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35"/>
              </a:spcBef>
            </a:pPr>
            <a:r>
              <a:rPr sz="1300" spc="-20" dirty="0">
                <a:solidFill>
                  <a:srgbClr val="2B3D4F"/>
                </a:solidFill>
                <a:latin typeface="Microsoft Sans Serif"/>
                <a:cs typeface="Microsoft Sans Serif"/>
              </a:rPr>
              <a:t>Zona</a:t>
            </a:r>
            <a:r>
              <a:rPr sz="1300" spc="-15" dirty="0">
                <a:solidFill>
                  <a:srgbClr val="2B3D4F"/>
                </a:solidFill>
                <a:latin typeface="Microsoft Sans Serif"/>
                <a:cs typeface="Microsoft Sans Serif"/>
              </a:rPr>
              <a:t> </a:t>
            </a:r>
            <a:r>
              <a:rPr sz="1300" spc="-30" dirty="0">
                <a:solidFill>
                  <a:srgbClr val="2B3D4F"/>
                </a:solidFill>
                <a:latin typeface="Microsoft Sans Serif"/>
                <a:cs typeface="Microsoft Sans Serif"/>
              </a:rPr>
              <a:t>Empresarial</a:t>
            </a:r>
            <a:r>
              <a:rPr sz="1300" spc="-10" dirty="0">
                <a:solidFill>
                  <a:srgbClr val="2B3D4F"/>
                </a:solidFill>
                <a:latin typeface="Microsoft Sans Serif"/>
                <a:cs typeface="Microsoft Sans Serif"/>
              </a:rPr>
              <a:t> </a:t>
            </a:r>
            <a:endParaRPr sz="1300" dirty="0">
              <a:latin typeface="Microsoft Sans Serif"/>
              <a:cs typeface="Microsoft Sans Serif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439148" y="9363858"/>
            <a:ext cx="1769745" cy="22669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300" dirty="0">
                <a:solidFill>
                  <a:srgbClr val="33495D"/>
                </a:solidFill>
                <a:latin typeface="Microsoft Sans Serif"/>
                <a:cs typeface="Microsoft Sans Serif"/>
              </a:rPr>
              <a:t>+20</a:t>
            </a:r>
            <a:r>
              <a:rPr sz="1300" spc="-35" dirty="0">
                <a:solidFill>
                  <a:srgbClr val="33495D"/>
                </a:solidFill>
                <a:latin typeface="Microsoft Sans Serif"/>
                <a:cs typeface="Microsoft Sans Serif"/>
              </a:rPr>
              <a:t> </a:t>
            </a:r>
            <a:r>
              <a:rPr sz="1300" spc="-10" dirty="0">
                <a:solidFill>
                  <a:srgbClr val="33495D"/>
                </a:solidFill>
                <a:latin typeface="Microsoft Sans Serif"/>
                <a:cs typeface="Microsoft Sans Serif"/>
              </a:rPr>
              <a:t>años</a:t>
            </a:r>
            <a:r>
              <a:rPr sz="1300" spc="-30" dirty="0">
                <a:solidFill>
                  <a:srgbClr val="33495D"/>
                </a:solidFill>
                <a:latin typeface="Microsoft Sans Serif"/>
                <a:cs typeface="Microsoft Sans Serif"/>
              </a:rPr>
              <a:t> </a:t>
            </a:r>
            <a:r>
              <a:rPr sz="1300" dirty="0">
                <a:solidFill>
                  <a:srgbClr val="33495D"/>
                </a:solidFill>
                <a:latin typeface="Microsoft Sans Serif"/>
                <a:cs typeface="Microsoft Sans Serif"/>
              </a:rPr>
              <a:t>en</a:t>
            </a:r>
            <a:r>
              <a:rPr sz="1300" spc="-30" dirty="0">
                <a:solidFill>
                  <a:srgbClr val="33495D"/>
                </a:solidFill>
                <a:latin typeface="Microsoft Sans Serif"/>
                <a:cs typeface="Microsoft Sans Serif"/>
              </a:rPr>
              <a:t> </a:t>
            </a:r>
            <a:r>
              <a:rPr sz="1300" dirty="0">
                <a:solidFill>
                  <a:srgbClr val="33495D"/>
                </a:solidFill>
                <a:latin typeface="Microsoft Sans Serif"/>
                <a:cs typeface="Microsoft Sans Serif"/>
              </a:rPr>
              <a:t>el</a:t>
            </a:r>
            <a:r>
              <a:rPr sz="1300" spc="-30" dirty="0">
                <a:solidFill>
                  <a:srgbClr val="33495D"/>
                </a:solidFill>
                <a:latin typeface="Microsoft Sans Serif"/>
                <a:cs typeface="Microsoft Sans Serif"/>
              </a:rPr>
              <a:t> </a:t>
            </a:r>
            <a:r>
              <a:rPr sz="1300" spc="-10" dirty="0">
                <a:solidFill>
                  <a:srgbClr val="33495D"/>
                </a:solidFill>
                <a:latin typeface="Microsoft Sans Serif"/>
                <a:cs typeface="Microsoft Sans Serif"/>
              </a:rPr>
              <a:t>mercado</a:t>
            </a:r>
            <a:endParaRPr sz="1300">
              <a:latin typeface="Microsoft Sans Serif"/>
              <a:cs typeface="Microsoft Sans Serif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969500" y="8698576"/>
            <a:ext cx="2260600" cy="549275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sz="1700" b="1" spc="-50" dirty="0">
                <a:solidFill>
                  <a:srgbClr val="003C79"/>
                </a:solidFill>
                <a:latin typeface="Arial"/>
                <a:cs typeface="Arial"/>
                <a:hlinkClick r:id="rId4"/>
              </a:rPr>
              <a:t>www.delta-</a:t>
            </a:r>
            <a:r>
              <a:rPr sz="1700" b="1" spc="-80" dirty="0">
                <a:solidFill>
                  <a:srgbClr val="003C79"/>
                </a:solidFill>
                <a:latin typeface="Arial"/>
                <a:cs typeface="Arial"/>
                <a:hlinkClick r:id="rId4"/>
              </a:rPr>
              <a:t>solutions.es</a:t>
            </a:r>
            <a:endParaRPr sz="17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35"/>
              </a:spcBef>
            </a:pPr>
            <a:r>
              <a:rPr lang="es-ES" sz="1300" spc="-10" dirty="0">
                <a:solidFill>
                  <a:srgbClr val="2B3D4F"/>
                </a:solidFill>
                <a:latin typeface="Microsoft Sans Serif"/>
                <a:cs typeface="Microsoft Sans Serif"/>
                <a:hlinkClick r:id="rId5"/>
              </a:rPr>
              <a:t>dg</a:t>
            </a:r>
            <a:r>
              <a:rPr sz="1300" spc="-10" dirty="0">
                <a:solidFill>
                  <a:srgbClr val="2B3D4F"/>
                </a:solidFill>
                <a:latin typeface="Microsoft Sans Serif"/>
                <a:cs typeface="Microsoft Sans Serif"/>
                <a:hlinkClick r:id="rId5"/>
              </a:rPr>
              <a:t>@delta-solutions.es</a:t>
            </a:r>
            <a:endParaRPr sz="1300" dirty="0">
              <a:latin typeface="Microsoft Sans Serif"/>
              <a:cs typeface="Microsoft Sans Serif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893300" y="9363858"/>
            <a:ext cx="1629410" cy="214801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300" spc="-35" dirty="0">
                <a:solidFill>
                  <a:srgbClr val="33495D"/>
                </a:solidFill>
                <a:latin typeface="Microsoft Sans Serif"/>
                <a:cs typeface="Microsoft Sans Serif"/>
              </a:rPr>
              <a:t>Tel:</a:t>
            </a:r>
            <a:r>
              <a:rPr sz="1300" dirty="0">
                <a:solidFill>
                  <a:srgbClr val="33495D"/>
                </a:solidFill>
                <a:latin typeface="Microsoft Sans Serif"/>
                <a:cs typeface="Microsoft Sans Serif"/>
              </a:rPr>
              <a:t> +34</a:t>
            </a:r>
            <a:r>
              <a:rPr sz="1300" spc="5" dirty="0">
                <a:solidFill>
                  <a:srgbClr val="33495D"/>
                </a:solidFill>
                <a:latin typeface="Microsoft Sans Serif"/>
                <a:cs typeface="Microsoft Sans Serif"/>
              </a:rPr>
              <a:t> </a:t>
            </a:r>
            <a:r>
              <a:rPr sz="1300" spc="-114" dirty="0">
                <a:solidFill>
                  <a:srgbClr val="33495D"/>
                </a:solidFill>
                <a:latin typeface="Microsoft Sans Serif"/>
                <a:cs typeface="Microsoft Sans Serif"/>
              </a:rPr>
              <a:t>91</a:t>
            </a:r>
            <a:r>
              <a:rPr lang="es-ES" sz="1300" spc="5" dirty="0">
                <a:solidFill>
                  <a:srgbClr val="33495D"/>
                </a:solidFill>
                <a:latin typeface="Microsoft Sans Serif"/>
                <a:cs typeface="Microsoft Sans Serif"/>
              </a:rPr>
              <a:t>0866599</a:t>
            </a:r>
            <a:endParaRPr sz="1300" dirty="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7158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509"/>
              </a:spcBef>
            </a:pPr>
            <a:r>
              <a:rPr sz="6100" spc="-335" dirty="0"/>
              <a:t>Quiénes</a:t>
            </a:r>
            <a:r>
              <a:rPr sz="6100" spc="-409" dirty="0"/>
              <a:t> </a:t>
            </a:r>
            <a:r>
              <a:rPr sz="6100" spc="-500" dirty="0"/>
              <a:t>Somos</a:t>
            </a:r>
            <a:endParaRPr sz="6100"/>
          </a:p>
          <a:p>
            <a:pPr algn="ctr">
              <a:lnSpc>
                <a:spcPct val="100000"/>
              </a:lnSpc>
              <a:spcBef>
                <a:spcPts val="204"/>
              </a:spcBef>
            </a:pPr>
            <a:r>
              <a:rPr sz="3000" b="0" spc="-80" dirty="0">
                <a:solidFill>
                  <a:srgbClr val="BEDAFE"/>
                </a:solidFill>
                <a:latin typeface="Microsoft Sans Serif"/>
                <a:cs typeface="Microsoft Sans Serif"/>
              </a:rPr>
              <a:t>Experiencia</a:t>
            </a:r>
            <a:r>
              <a:rPr sz="3000" b="0" spc="-114" dirty="0">
                <a:solidFill>
                  <a:srgbClr val="BEDAFE"/>
                </a:solidFill>
                <a:latin typeface="Microsoft Sans Serif"/>
                <a:cs typeface="Microsoft Sans Serif"/>
              </a:rPr>
              <a:t> </a:t>
            </a:r>
            <a:r>
              <a:rPr sz="3000" b="0" spc="-50" dirty="0">
                <a:solidFill>
                  <a:srgbClr val="BEDAFE"/>
                </a:solidFill>
                <a:latin typeface="Microsoft Sans Serif"/>
                <a:cs typeface="Microsoft Sans Serif"/>
              </a:rPr>
              <a:t>consolidada</a:t>
            </a:r>
            <a:r>
              <a:rPr sz="3000" b="0" spc="-110" dirty="0">
                <a:solidFill>
                  <a:srgbClr val="BEDAFE"/>
                </a:solidFill>
                <a:latin typeface="Microsoft Sans Serif"/>
                <a:cs typeface="Microsoft Sans Serif"/>
              </a:rPr>
              <a:t> </a:t>
            </a:r>
            <a:r>
              <a:rPr sz="3000" b="0" spc="-30" dirty="0">
                <a:solidFill>
                  <a:srgbClr val="BEDAFE"/>
                </a:solidFill>
                <a:latin typeface="Microsoft Sans Serif"/>
                <a:cs typeface="Microsoft Sans Serif"/>
              </a:rPr>
              <a:t>en</a:t>
            </a:r>
            <a:r>
              <a:rPr sz="3000" b="0" spc="-110" dirty="0">
                <a:solidFill>
                  <a:srgbClr val="BEDAFE"/>
                </a:solidFill>
                <a:latin typeface="Microsoft Sans Serif"/>
                <a:cs typeface="Microsoft Sans Serif"/>
              </a:rPr>
              <a:t> </a:t>
            </a:r>
            <a:r>
              <a:rPr sz="3000" b="0" spc="-40" dirty="0">
                <a:solidFill>
                  <a:srgbClr val="BEDAFE"/>
                </a:solidFill>
                <a:latin typeface="Microsoft Sans Serif"/>
                <a:cs typeface="Microsoft Sans Serif"/>
              </a:rPr>
              <a:t>tecnología</a:t>
            </a:r>
            <a:r>
              <a:rPr sz="3000" b="0" spc="-114" dirty="0">
                <a:solidFill>
                  <a:srgbClr val="BEDAFE"/>
                </a:solidFill>
                <a:latin typeface="Microsoft Sans Serif"/>
                <a:cs typeface="Microsoft Sans Serif"/>
              </a:rPr>
              <a:t> </a:t>
            </a:r>
            <a:r>
              <a:rPr sz="3000" b="0" spc="-10" dirty="0">
                <a:solidFill>
                  <a:srgbClr val="BEDAFE"/>
                </a:solidFill>
                <a:latin typeface="Microsoft Sans Serif"/>
                <a:cs typeface="Microsoft Sans Serif"/>
              </a:rPr>
              <a:t>industrial</a:t>
            </a:r>
            <a:endParaRPr sz="3000">
              <a:latin typeface="Microsoft Sans Serif"/>
              <a:cs typeface="Microsoft Sans Serif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457200" y="4095750"/>
            <a:ext cx="10153650" cy="3619500"/>
            <a:chOff x="457200" y="4095750"/>
            <a:chExt cx="10153650" cy="3619500"/>
          </a:xfrm>
        </p:grpSpPr>
        <p:sp>
          <p:nvSpPr>
            <p:cNvPr id="4" name="object 4"/>
            <p:cNvSpPr/>
            <p:nvPr/>
          </p:nvSpPr>
          <p:spPr>
            <a:xfrm>
              <a:off x="457200" y="4095750"/>
              <a:ext cx="10153650" cy="3619500"/>
            </a:xfrm>
            <a:custGeom>
              <a:avLst/>
              <a:gdLst/>
              <a:ahLst/>
              <a:cxnLst/>
              <a:rect l="l" t="t" r="r" b="b"/>
              <a:pathLst>
                <a:path w="10153650" h="3619500">
                  <a:moveTo>
                    <a:pt x="10001250" y="3619500"/>
                  </a:moveTo>
                  <a:lnTo>
                    <a:pt x="152400" y="3619500"/>
                  </a:lnTo>
                  <a:lnTo>
                    <a:pt x="137387" y="3618774"/>
                  </a:lnTo>
                  <a:lnTo>
                    <a:pt x="94079" y="3607899"/>
                  </a:lnTo>
                  <a:lnTo>
                    <a:pt x="55765" y="3584965"/>
                  </a:lnTo>
                  <a:lnTo>
                    <a:pt x="25660" y="3551784"/>
                  </a:lnTo>
                  <a:lnTo>
                    <a:pt x="6525" y="3511273"/>
                  </a:lnTo>
                  <a:lnTo>
                    <a:pt x="0" y="3467100"/>
                  </a:lnTo>
                  <a:lnTo>
                    <a:pt x="0" y="152400"/>
                  </a:lnTo>
                  <a:lnTo>
                    <a:pt x="6525" y="108226"/>
                  </a:lnTo>
                  <a:lnTo>
                    <a:pt x="25660" y="67715"/>
                  </a:lnTo>
                  <a:lnTo>
                    <a:pt x="55765" y="34533"/>
                  </a:lnTo>
                  <a:lnTo>
                    <a:pt x="94079" y="11600"/>
                  </a:lnTo>
                  <a:lnTo>
                    <a:pt x="137387" y="725"/>
                  </a:lnTo>
                  <a:lnTo>
                    <a:pt x="152400" y="0"/>
                  </a:lnTo>
                  <a:lnTo>
                    <a:pt x="10001250" y="0"/>
                  </a:lnTo>
                  <a:lnTo>
                    <a:pt x="10045422" y="6525"/>
                  </a:lnTo>
                  <a:lnTo>
                    <a:pt x="10085933" y="25660"/>
                  </a:lnTo>
                  <a:lnTo>
                    <a:pt x="10119114" y="55765"/>
                  </a:lnTo>
                  <a:lnTo>
                    <a:pt x="10142048" y="94079"/>
                  </a:lnTo>
                  <a:lnTo>
                    <a:pt x="10152924" y="137387"/>
                  </a:lnTo>
                  <a:lnTo>
                    <a:pt x="10153650" y="152400"/>
                  </a:lnTo>
                  <a:lnTo>
                    <a:pt x="10153650" y="3467100"/>
                  </a:lnTo>
                  <a:lnTo>
                    <a:pt x="10147124" y="3511273"/>
                  </a:lnTo>
                  <a:lnTo>
                    <a:pt x="10127988" y="3551784"/>
                  </a:lnTo>
                  <a:lnTo>
                    <a:pt x="10097883" y="3584965"/>
                  </a:lnTo>
                  <a:lnTo>
                    <a:pt x="10059569" y="3607899"/>
                  </a:lnTo>
                  <a:lnTo>
                    <a:pt x="10016262" y="3618774"/>
                  </a:lnTo>
                  <a:lnTo>
                    <a:pt x="10001250" y="3619500"/>
                  </a:lnTo>
                  <a:close/>
                </a:path>
              </a:pathLst>
            </a:custGeom>
            <a:solidFill>
              <a:srgbClr val="FFFFFF">
                <a:alpha val="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57200" y="4095750"/>
              <a:ext cx="10153650" cy="3619500"/>
            </a:xfrm>
            <a:custGeom>
              <a:avLst/>
              <a:gdLst/>
              <a:ahLst/>
              <a:cxnLst/>
              <a:rect l="l" t="t" r="r" b="b"/>
              <a:pathLst>
                <a:path w="10153650" h="3619500">
                  <a:moveTo>
                    <a:pt x="10001250" y="3619500"/>
                  </a:moveTo>
                  <a:lnTo>
                    <a:pt x="152400" y="3619500"/>
                  </a:lnTo>
                  <a:lnTo>
                    <a:pt x="137387" y="3618774"/>
                  </a:lnTo>
                  <a:lnTo>
                    <a:pt x="94079" y="3607899"/>
                  </a:lnTo>
                  <a:lnTo>
                    <a:pt x="55765" y="3584965"/>
                  </a:lnTo>
                  <a:lnTo>
                    <a:pt x="25660" y="3551784"/>
                  </a:lnTo>
                  <a:lnTo>
                    <a:pt x="6525" y="3511273"/>
                  </a:lnTo>
                  <a:lnTo>
                    <a:pt x="0" y="3467100"/>
                  </a:lnTo>
                  <a:lnTo>
                    <a:pt x="0" y="152400"/>
                  </a:lnTo>
                  <a:lnTo>
                    <a:pt x="676" y="138395"/>
                  </a:lnTo>
                  <a:lnTo>
                    <a:pt x="725" y="137387"/>
                  </a:lnTo>
                  <a:lnTo>
                    <a:pt x="11600" y="94079"/>
                  </a:lnTo>
                  <a:lnTo>
                    <a:pt x="34533" y="55765"/>
                  </a:lnTo>
                  <a:lnTo>
                    <a:pt x="67715" y="25660"/>
                  </a:lnTo>
                  <a:lnTo>
                    <a:pt x="108226" y="6525"/>
                  </a:lnTo>
                  <a:lnTo>
                    <a:pt x="152400" y="0"/>
                  </a:lnTo>
                  <a:lnTo>
                    <a:pt x="10001250" y="0"/>
                  </a:lnTo>
                  <a:lnTo>
                    <a:pt x="10016262" y="725"/>
                  </a:lnTo>
                  <a:lnTo>
                    <a:pt x="10030986" y="2900"/>
                  </a:lnTo>
                  <a:lnTo>
                    <a:pt x="10045422" y="6525"/>
                  </a:lnTo>
                  <a:lnTo>
                    <a:pt x="10053783" y="9525"/>
                  </a:lnTo>
                  <a:lnTo>
                    <a:pt x="152400" y="9525"/>
                  </a:lnTo>
                  <a:lnTo>
                    <a:pt x="145381" y="9696"/>
                  </a:lnTo>
                  <a:lnTo>
                    <a:pt x="104274" y="17872"/>
                  </a:lnTo>
                  <a:lnTo>
                    <a:pt x="67282" y="37645"/>
                  </a:lnTo>
                  <a:lnTo>
                    <a:pt x="37645" y="67281"/>
                  </a:lnTo>
                  <a:lnTo>
                    <a:pt x="17873" y="104274"/>
                  </a:lnTo>
                  <a:lnTo>
                    <a:pt x="10335" y="137387"/>
                  </a:lnTo>
                  <a:lnTo>
                    <a:pt x="10211" y="138395"/>
                  </a:lnTo>
                  <a:lnTo>
                    <a:pt x="9696" y="145380"/>
                  </a:lnTo>
                  <a:lnTo>
                    <a:pt x="9525" y="152400"/>
                  </a:lnTo>
                  <a:lnTo>
                    <a:pt x="9525" y="3467100"/>
                  </a:lnTo>
                  <a:lnTo>
                    <a:pt x="9696" y="3474119"/>
                  </a:lnTo>
                  <a:lnTo>
                    <a:pt x="17873" y="3515224"/>
                  </a:lnTo>
                  <a:lnTo>
                    <a:pt x="37645" y="3552217"/>
                  </a:lnTo>
                  <a:lnTo>
                    <a:pt x="67282" y="3581853"/>
                  </a:lnTo>
                  <a:lnTo>
                    <a:pt x="104273" y="3601625"/>
                  </a:lnTo>
                  <a:lnTo>
                    <a:pt x="145380" y="3609803"/>
                  </a:lnTo>
                  <a:lnTo>
                    <a:pt x="152400" y="3609975"/>
                  </a:lnTo>
                  <a:lnTo>
                    <a:pt x="10053782" y="3609975"/>
                  </a:lnTo>
                  <a:lnTo>
                    <a:pt x="10045422" y="3612974"/>
                  </a:lnTo>
                  <a:lnTo>
                    <a:pt x="10030986" y="3616599"/>
                  </a:lnTo>
                  <a:lnTo>
                    <a:pt x="10016262" y="3618774"/>
                  </a:lnTo>
                  <a:lnTo>
                    <a:pt x="10001250" y="3619500"/>
                  </a:lnTo>
                  <a:close/>
                </a:path>
                <a:path w="10153650" h="3619500">
                  <a:moveTo>
                    <a:pt x="10053782" y="3609975"/>
                  </a:moveTo>
                  <a:lnTo>
                    <a:pt x="10001250" y="3609975"/>
                  </a:lnTo>
                  <a:lnTo>
                    <a:pt x="10008269" y="3609803"/>
                  </a:lnTo>
                  <a:lnTo>
                    <a:pt x="10015254" y="3609288"/>
                  </a:lnTo>
                  <a:lnTo>
                    <a:pt x="10055925" y="3599098"/>
                  </a:lnTo>
                  <a:lnTo>
                    <a:pt x="10091889" y="3577544"/>
                  </a:lnTo>
                  <a:lnTo>
                    <a:pt x="10120045" y="3546476"/>
                  </a:lnTo>
                  <a:lnTo>
                    <a:pt x="10137973" y="3508574"/>
                  </a:lnTo>
                  <a:lnTo>
                    <a:pt x="10144125" y="3467100"/>
                  </a:lnTo>
                  <a:lnTo>
                    <a:pt x="10144125" y="152400"/>
                  </a:lnTo>
                  <a:lnTo>
                    <a:pt x="10137973" y="110924"/>
                  </a:lnTo>
                  <a:lnTo>
                    <a:pt x="10120045" y="73022"/>
                  </a:lnTo>
                  <a:lnTo>
                    <a:pt x="10091889" y="41954"/>
                  </a:lnTo>
                  <a:lnTo>
                    <a:pt x="10055925" y="20400"/>
                  </a:lnTo>
                  <a:lnTo>
                    <a:pt x="10015254" y="10211"/>
                  </a:lnTo>
                  <a:lnTo>
                    <a:pt x="10001250" y="9525"/>
                  </a:lnTo>
                  <a:lnTo>
                    <a:pt x="10053783" y="9525"/>
                  </a:lnTo>
                  <a:lnTo>
                    <a:pt x="10097883" y="34533"/>
                  </a:lnTo>
                  <a:lnTo>
                    <a:pt x="10127988" y="67715"/>
                  </a:lnTo>
                  <a:lnTo>
                    <a:pt x="10147124" y="108226"/>
                  </a:lnTo>
                  <a:lnTo>
                    <a:pt x="10153650" y="152400"/>
                  </a:lnTo>
                  <a:lnTo>
                    <a:pt x="10153650" y="3467100"/>
                  </a:lnTo>
                  <a:lnTo>
                    <a:pt x="10152973" y="3481104"/>
                  </a:lnTo>
                  <a:lnTo>
                    <a:pt x="10152925" y="3482112"/>
                  </a:lnTo>
                  <a:lnTo>
                    <a:pt x="10142049" y="3525420"/>
                  </a:lnTo>
                  <a:lnTo>
                    <a:pt x="10119115" y="3563734"/>
                  </a:lnTo>
                  <a:lnTo>
                    <a:pt x="10085933" y="3593839"/>
                  </a:lnTo>
                  <a:lnTo>
                    <a:pt x="10059569" y="3607899"/>
                  </a:lnTo>
                  <a:lnTo>
                    <a:pt x="10053782" y="3609975"/>
                  </a:lnTo>
                  <a:close/>
                </a:path>
              </a:pathLst>
            </a:custGeom>
            <a:solidFill>
              <a:srgbClr val="FFFFFF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835025" y="4403900"/>
            <a:ext cx="8984615" cy="141605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 marR="5080">
              <a:lnSpc>
                <a:spcPct val="121300"/>
              </a:lnSpc>
              <a:spcBef>
                <a:spcPts val="135"/>
              </a:spcBef>
            </a:pPr>
            <a:r>
              <a:rPr sz="2500" spc="-110" dirty="0">
                <a:solidFill>
                  <a:srgbClr val="FFFFFF"/>
                </a:solidFill>
                <a:latin typeface="Microsoft Sans Serif"/>
                <a:cs typeface="Microsoft Sans Serif"/>
              </a:rPr>
              <a:t>Empresa</a:t>
            </a:r>
            <a:r>
              <a:rPr sz="2500" spc="-6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5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líder</a:t>
            </a:r>
            <a:r>
              <a:rPr sz="2500" spc="-15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500" spc="-30" dirty="0">
                <a:solidFill>
                  <a:srgbClr val="FFFFFF"/>
                </a:solidFill>
                <a:latin typeface="Microsoft Sans Serif"/>
                <a:cs typeface="Microsoft Sans Serif"/>
              </a:rPr>
              <a:t>en</a:t>
            </a:r>
            <a:r>
              <a:rPr sz="2500" spc="-8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500" spc="-40" dirty="0">
                <a:solidFill>
                  <a:srgbClr val="FFFFFF"/>
                </a:solidFill>
                <a:latin typeface="Microsoft Sans Serif"/>
                <a:cs typeface="Microsoft Sans Serif"/>
              </a:rPr>
              <a:t>soluciones</a:t>
            </a:r>
            <a:r>
              <a:rPr sz="2500" spc="-8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500" spc="-30" dirty="0">
                <a:solidFill>
                  <a:srgbClr val="FFFFFF"/>
                </a:solidFill>
                <a:latin typeface="Microsoft Sans Serif"/>
                <a:cs typeface="Microsoft Sans Serif"/>
              </a:rPr>
              <a:t>tecnológicas</a:t>
            </a:r>
            <a:r>
              <a:rPr sz="2500" spc="-8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500" spc="-45" dirty="0">
                <a:solidFill>
                  <a:srgbClr val="FFFFFF"/>
                </a:solidFill>
                <a:latin typeface="Microsoft Sans Serif"/>
                <a:cs typeface="Microsoft Sans Serif"/>
              </a:rPr>
              <a:t>industriales</a:t>
            </a:r>
            <a:r>
              <a:rPr sz="2450" spc="-45" dirty="0">
                <a:solidFill>
                  <a:srgbClr val="FFFFFF"/>
                </a:solidFill>
                <a:latin typeface="Britannic Bold"/>
                <a:cs typeface="Britannic Bold"/>
              </a:rPr>
              <a:t>,</a:t>
            </a:r>
            <a:r>
              <a:rPr sz="2450" spc="-140" dirty="0">
                <a:solidFill>
                  <a:srgbClr val="FFFFFF"/>
                </a:solidFill>
                <a:latin typeface="Britannic Bold"/>
                <a:cs typeface="Britannic Bold"/>
              </a:rPr>
              <a:t> </a:t>
            </a:r>
            <a:r>
              <a:rPr sz="2500" dirty="0">
                <a:solidFill>
                  <a:srgbClr val="FFFFFF"/>
                </a:solidFill>
                <a:latin typeface="Microsoft Sans Serif"/>
                <a:cs typeface="Microsoft Sans Serif"/>
              </a:rPr>
              <a:t>con</a:t>
            </a:r>
            <a:r>
              <a:rPr sz="2500" spc="-8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500" spc="-105" dirty="0">
                <a:solidFill>
                  <a:srgbClr val="FFFFFF"/>
                </a:solidFill>
                <a:latin typeface="Microsoft Sans Serif"/>
                <a:cs typeface="Microsoft Sans Serif"/>
              </a:rPr>
              <a:t>más</a:t>
            </a:r>
            <a:r>
              <a:rPr sz="2500" spc="-6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500" spc="-25" dirty="0">
                <a:solidFill>
                  <a:srgbClr val="FFFFFF"/>
                </a:solidFill>
                <a:latin typeface="Microsoft Sans Serif"/>
                <a:cs typeface="Microsoft Sans Serif"/>
              </a:rPr>
              <a:t>de </a:t>
            </a:r>
            <a:r>
              <a:rPr sz="2450" spc="-114" dirty="0">
                <a:solidFill>
                  <a:srgbClr val="FFFFFF"/>
                </a:solidFill>
                <a:latin typeface="Britannic Bold"/>
                <a:cs typeface="Britannic Bold"/>
              </a:rPr>
              <a:t>20</a:t>
            </a:r>
            <a:r>
              <a:rPr sz="2450" spc="-105" dirty="0">
                <a:solidFill>
                  <a:srgbClr val="FFFFFF"/>
                </a:solidFill>
                <a:latin typeface="Britannic Bold"/>
                <a:cs typeface="Britannic Bold"/>
              </a:rPr>
              <a:t> </a:t>
            </a:r>
            <a:r>
              <a:rPr sz="2500" spc="-65" dirty="0">
                <a:solidFill>
                  <a:srgbClr val="FFFFFF"/>
                </a:solidFill>
                <a:latin typeface="Microsoft Sans Serif"/>
                <a:cs typeface="Microsoft Sans Serif"/>
              </a:rPr>
              <a:t>años</a:t>
            </a:r>
            <a:r>
              <a:rPr sz="2500" spc="-10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500" dirty="0">
                <a:solidFill>
                  <a:srgbClr val="FFFFFF"/>
                </a:solidFill>
                <a:latin typeface="Microsoft Sans Serif"/>
                <a:cs typeface="Microsoft Sans Serif"/>
              </a:rPr>
              <a:t>de</a:t>
            </a:r>
            <a:r>
              <a:rPr sz="2500" spc="-13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500" spc="-45" dirty="0">
                <a:solidFill>
                  <a:srgbClr val="FFFFFF"/>
                </a:solidFill>
                <a:latin typeface="Microsoft Sans Serif"/>
                <a:cs typeface="Microsoft Sans Serif"/>
              </a:rPr>
              <a:t>experiencia</a:t>
            </a:r>
            <a:r>
              <a:rPr sz="2500" spc="-9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500" spc="-30" dirty="0">
                <a:solidFill>
                  <a:srgbClr val="FFFFFF"/>
                </a:solidFill>
                <a:latin typeface="Microsoft Sans Serif"/>
                <a:cs typeface="Microsoft Sans Serif"/>
              </a:rPr>
              <a:t>en</a:t>
            </a:r>
            <a:r>
              <a:rPr sz="2500" spc="-8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500" spc="-30" dirty="0">
                <a:solidFill>
                  <a:srgbClr val="FFFFFF"/>
                </a:solidFill>
                <a:latin typeface="Microsoft Sans Serif"/>
                <a:cs typeface="Microsoft Sans Serif"/>
              </a:rPr>
              <a:t>proyectos</a:t>
            </a:r>
            <a:r>
              <a:rPr sz="2500" spc="-9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500" spc="-55" dirty="0">
                <a:solidFill>
                  <a:srgbClr val="FFFFFF"/>
                </a:solidFill>
                <a:latin typeface="Microsoft Sans Serif"/>
                <a:cs typeface="Microsoft Sans Serif"/>
              </a:rPr>
              <a:t>innovadores</a:t>
            </a:r>
            <a:r>
              <a:rPr sz="2500" spc="-9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500" spc="-50" dirty="0">
                <a:solidFill>
                  <a:srgbClr val="FFFFFF"/>
                </a:solidFill>
                <a:latin typeface="Microsoft Sans Serif"/>
                <a:cs typeface="Microsoft Sans Serif"/>
              </a:rPr>
              <a:t>para</a:t>
            </a:r>
            <a:r>
              <a:rPr sz="2500" spc="-9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5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múltiples sectores</a:t>
            </a:r>
            <a:r>
              <a:rPr sz="2450" spc="-10" dirty="0">
                <a:solidFill>
                  <a:srgbClr val="FFFFFF"/>
                </a:solidFill>
                <a:latin typeface="Britannic Bold"/>
                <a:cs typeface="Britannic Bold"/>
              </a:rPr>
              <a:t>.</a:t>
            </a:r>
            <a:endParaRPr sz="2450">
              <a:latin typeface="Britannic Bold"/>
              <a:cs typeface="Britannic Bold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858801" y="6154622"/>
            <a:ext cx="245110" cy="1159510"/>
            <a:chOff x="858801" y="6154622"/>
            <a:chExt cx="245110" cy="1159510"/>
          </a:xfrm>
        </p:grpSpPr>
        <p:pic>
          <p:nvPicPr>
            <p:cNvPr id="8" name="object 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58801" y="6154622"/>
              <a:ext cx="244608" cy="244631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58801" y="6611822"/>
              <a:ext cx="244608" cy="244631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58801" y="7069022"/>
              <a:ext cx="244608" cy="244631"/>
            </a:xfrm>
            <a:prstGeom prst="rect">
              <a:avLst/>
            </a:prstGeom>
          </p:spPr>
        </p:pic>
      </p:grpSp>
      <p:sp>
        <p:nvSpPr>
          <p:cNvPr id="11" name="object 11"/>
          <p:cNvSpPr txBox="1"/>
          <p:nvPr/>
        </p:nvSpPr>
        <p:spPr>
          <a:xfrm>
            <a:off x="1254125" y="5915165"/>
            <a:ext cx="6831965" cy="1397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662305">
              <a:lnSpc>
                <a:spcPct val="150000"/>
              </a:lnSpc>
              <a:spcBef>
                <a:spcPts val="95"/>
              </a:spcBef>
            </a:pPr>
            <a:r>
              <a:rPr sz="2000" spc="-85" dirty="0">
                <a:solidFill>
                  <a:srgbClr val="FFFFFF"/>
                </a:solidFill>
                <a:latin typeface="Microsoft Sans Serif"/>
                <a:cs typeface="Microsoft Sans Serif"/>
              </a:rPr>
              <a:t>Fundada</a:t>
            </a:r>
            <a:r>
              <a:rPr sz="2000" spc="-5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en</a:t>
            </a:r>
            <a:r>
              <a:rPr sz="2000" spc="-10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Madrid</a:t>
            </a:r>
            <a:r>
              <a:rPr sz="2000" spc="-7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con</a:t>
            </a:r>
            <a:r>
              <a:rPr sz="2000" spc="-7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visión</a:t>
            </a:r>
            <a:r>
              <a:rPr sz="2000" spc="-7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de</a:t>
            </a:r>
            <a:r>
              <a:rPr sz="2000" spc="-7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40" dirty="0">
                <a:solidFill>
                  <a:srgbClr val="FFFFFF"/>
                </a:solidFill>
                <a:latin typeface="Microsoft Sans Serif"/>
                <a:cs typeface="Microsoft Sans Serif"/>
              </a:rPr>
              <a:t>innovación</a:t>
            </a:r>
            <a:r>
              <a:rPr sz="2000" spc="-7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tecnológica </a:t>
            </a:r>
            <a:r>
              <a:rPr sz="2000" spc="-50" dirty="0">
                <a:solidFill>
                  <a:srgbClr val="FFFFFF"/>
                </a:solidFill>
                <a:latin typeface="Microsoft Sans Serif"/>
                <a:cs typeface="Microsoft Sans Serif"/>
              </a:rPr>
              <a:t>Especialización</a:t>
            </a:r>
            <a:r>
              <a:rPr sz="2000" spc="-8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30" dirty="0">
                <a:solidFill>
                  <a:srgbClr val="FFFFFF"/>
                </a:solidFill>
                <a:latin typeface="Microsoft Sans Serif"/>
                <a:cs typeface="Microsoft Sans Serif"/>
              </a:rPr>
              <a:t>progresiva</a:t>
            </a:r>
            <a:r>
              <a:rPr sz="2000" spc="-9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en</a:t>
            </a:r>
            <a:r>
              <a:rPr sz="2000" spc="-6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950" spc="-85" dirty="0">
                <a:solidFill>
                  <a:srgbClr val="FFFFFF"/>
                </a:solidFill>
                <a:latin typeface="Britannic Bold"/>
                <a:cs typeface="Britannic Bold"/>
              </a:rPr>
              <a:t>6</a:t>
            </a:r>
            <a:r>
              <a:rPr sz="1950" spc="-80" dirty="0">
                <a:solidFill>
                  <a:srgbClr val="FFFFFF"/>
                </a:solidFill>
                <a:latin typeface="Britannic Bold"/>
                <a:cs typeface="Britannic Bold"/>
              </a:rPr>
              <a:t> </a:t>
            </a:r>
            <a:r>
              <a:rPr sz="2000" spc="-25" dirty="0">
                <a:solidFill>
                  <a:srgbClr val="FFFFFF"/>
                </a:solidFill>
                <a:latin typeface="Microsoft Sans Serif"/>
                <a:cs typeface="Microsoft Sans Serif"/>
              </a:rPr>
              <a:t>sectores</a:t>
            </a:r>
            <a:r>
              <a:rPr sz="2000" spc="-6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clave</a:t>
            </a:r>
            <a:endParaRPr sz="20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1200"/>
              </a:spcBef>
            </a:pPr>
            <a:r>
              <a:rPr sz="2000" spc="-65" dirty="0">
                <a:solidFill>
                  <a:srgbClr val="FFFFFF"/>
                </a:solidFill>
                <a:latin typeface="Microsoft Sans Serif"/>
                <a:cs typeface="Microsoft Sans Serif"/>
              </a:rPr>
              <a:t>Equipo</a:t>
            </a:r>
            <a:r>
              <a:rPr sz="2000" spc="-4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30" dirty="0">
                <a:solidFill>
                  <a:srgbClr val="FFFFFF"/>
                </a:solidFill>
                <a:latin typeface="Microsoft Sans Serif"/>
                <a:cs typeface="Microsoft Sans Serif"/>
              </a:rPr>
              <a:t>multidisciplinar</a:t>
            </a:r>
            <a:r>
              <a:rPr sz="2000" spc="-4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de</a:t>
            </a:r>
            <a:r>
              <a:rPr sz="2000" spc="-4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35" dirty="0">
                <a:solidFill>
                  <a:srgbClr val="FFFFFF"/>
                </a:solidFill>
                <a:latin typeface="Microsoft Sans Serif"/>
                <a:cs typeface="Microsoft Sans Serif"/>
              </a:rPr>
              <a:t>ingenieros</a:t>
            </a:r>
            <a:r>
              <a:rPr sz="2000" spc="-4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y</a:t>
            </a:r>
            <a:r>
              <a:rPr sz="2000" spc="-4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técnicos</a:t>
            </a:r>
            <a:r>
              <a:rPr sz="2000" spc="-4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25" dirty="0">
                <a:solidFill>
                  <a:srgbClr val="FFFFFF"/>
                </a:solidFill>
                <a:latin typeface="Microsoft Sans Serif"/>
                <a:cs typeface="Microsoft Sans Serif"/>
              </a:rPr>
              <a:t>especializados</a:t>
            </a:r>
            <a:endParaRPr sz="2000">
              <a:latin typeface="Microsoft Sans Serif"/>
              <a:cs typeface="Microsoft Sans Serif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11068050" y="3409950"/>
            <a:ext cx="3228975" cy="2190750"/>
            <a:chOff x="11068050" y="3409950"/>
            <a:chExt cx="3228975" cy="2190750"/>
          </a:xfrm>
        </p:grpSpPr>
        <p:sp>
          <p:nvSpPr>
            <p:cNvPr id="13" name="object 13"/>
            <p:cNvSpPr/>
            <p:nvPr/>
          </p:nvSpPr>
          <p:spPr>
            <a:xfrm>
              <a:off x="11072812" y="3414712"/>
              <a:ext cx="3219450" cy="2181225"/>
            </a:xfrm>
            <a:custGeom>
              <a:avLst/>
              <a:gdLst/>
              <a:ahLst/>
              <a:cxnLst/>
              <a:rect l="l" t="t" r="r" b="b"/>
              <a:pathLst>
                <a:path w="3219450" h="2181225">
                  <a:moveTo>
                    <a:pt x="0" y="2033587"/>
                  </a:moveTo>
                  <a:lnTo>
                    <a:pt x="0" y="147637"/>
                  </a:lnTo>
                  <a:lnTo>
                    <a:pt x="176" y="140384"/>
                  </a:lnTo>
                  <a:lnTo>
                    <a:pt x="8624" y="97907"/>
                  </a:lnTo>
                  <a:lnTo>
                    <a:pt x="29057" y="59682"/>
                  </a:lnTo>
                  <a:lnTo>
                    <a:pt x="59681" y="29058"/>
                  </a:lnTo>
                  <a:lnTo>
                    <a:pt x="97907" y="8626"/>
                  </a:lnTo>
                  <a:lnTo>
                    <a:pt x="140384" y="177"/>
                  </a:lnTo>
                  <a:lnTo>
                    <a:pt x="147637" y="0"/>
                  </a:lnTo>
                  <a:lnTo>
                    <a:pt x="3071812" y="0"/>
                  </a:lnTo>
                  <a:lnTo>
                    <a:pt x="3114667" y="6355"/>
                  </a:lnTo>
                  <a:lnTo>
                    <a:pt x="3153833" y="24880"/>
                  </a:lnTo>
                  <a:lnTo>
                    <a:pt x="3185938" y="53976"/>
                  </a:lnTo>
                  <a:lnTo>
                    <a:pt x="3208210" y="91138"/>
                  </a:lnTo>
                  <a:lnTo>
                    <a:pt x="3218739" y="133166"/>
                  </a:lnTo>
                  <a:lnTo>
                    <a:pt x="3219450" y="147637"/>
                  </a:lnTo>
                  <a:lnTo>
                    <a:pt x="3219450" y="2033587"/>
                  </a:lnTo>
                  <a:lnTo>
                    <a:pt x="3213092" y="2076444"/>
                  </a:lnTo>
                  <a:lnTo>
                    <a:pt x="3194566" y="2115610"/>
                  </a:lnTo>
                  <a:lnTo>
                    <a:pt x="3165472" y="2147713"/>
                  </a:lnTo>
                  <a:lnTo>
                    <a:pt x="3128309" y="2169986"/>
                  </a:lnTo>
                  <a:lnTo>
                    <a:pt x="3086282" y="2180515"/>
                  </a:lnTo>
                  <a:lnTo>
                    <a:pt x="3071812" y="2181225"/>
                  </a:lnTo>
                  <a:lnTo>
                    <a:pt x="147637" y="2181225"/>
                  </a:lnTo>
                  <a:lnTo>
                    <a:pt x="104780" y="2174869"/>
                  </a:lnTo>
                  <a:lnTo>
                    <a:pt x="65613" y="2156342"/>
                  </a:lnTo>
                  <a:lnTo>
                    <a:pt x="33510" y="2127248"/>
                  </a:lnTo>
                  <a:lnTo>
                    <a:pt x="11236" y="2090085"/>
                  </a:lnTo>
                  <a:lnTo>
                    <a:pt x="707" y="2048058"/>
                  </a:lnTo>
                  <a:lnTo>
                    <a:pt x="0" y="2033587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12487275" y="3762375"/>
              <a:ext cx="381000" cy="381000"/>
            </a:xfrm>
            <a:custGeom>
              <a:avLst/>
              <a:gdLst/>
              <a:ahLst/>
              <a:cxnLst/>
              <a:rect l="l" t="t" r="r" b="b"/>
              <a:pathLst>
                <a:path w="381000" h="381000">
                  <a:moveTo>
                    <a:pt x="381000" y="190500"/>
                  </a:moveTo>
                  <a:lnTo>
                    <a:pt x="375289" y="236798"/>
                  </a:lnTo>
                  <a:lnTo>
                    <a:pt x="358507" y="280302"/>
                  </a:lnTo>
                  <a:lnTo>
                    <a:pt x="331659" y="318424"/>
                  </a:lnTo>
                  <a:lnTo>
                    <a:pt x="296336" y="348894"/>
                  </a:lnTo>
                  <a:lnTo>
                    <a:pt x="254667" y="369869"/>
                  </a:lnTo>
                  <a:lnTo>
                    <a:pt x="209172" y="380084"/>
                  </a:lnTo>
                  <a:lnTo>
                    <a:pt x="190500" y="381000"/>
                  </a:lnTo>
                  <a:lnTo>
                    <a:pt x="181141" y="380771"/>
                  </a:lnTo>
                  <a:lnTo>
                    <a:pt x="135200" y="372799"/>
                  </a:lnTo>
                  <a:lnTo>
                    <a:pt x="92572" y="353904"/>
                  </a:lnTo>
                  <a:lnTo>
                    <a:pt x="55796" y="325203"/>
                  </a:lnTo>
                  <a:lnTo>
                    <a:pt x="27095" y="288427"/>
                  </a:lnTo>
                  <a:lnTo>
                    <a:pt x="8200" y="245799"/>
                  </a:lnTo>
                  <a:lnTo>
                    <a:pt x="228" y="199858"/>
                  </a:lnTo>
                  <a:lnTo>
                    <a:pt x="0" y="190500"/>
                  </a:lnTo>
                  <a:lnTo>
                    <a:pt x="228" y="181141"/>
                  </a:lnTo>
                  <a:lnTo>
                    <a:pt x="8200" y="135200"/>
                  </a:lnTo>
                  <a:lnTo>
                    <a:pt x="27095" y="92572"/>
                  </a:lnTo>
                  <a:lnTo>
                    <a:pt x="55796" y="55796"/>
                  </a:lnTo>
                  <a:lnTo>
                    <a:pt x="92572" y="27095"/>
                  </a:lnTo>
                  <a:lnTo>
                    <a:pt x="135200" y="8200"/>
                  </a:lnTo>
                  <a:lnTo>
                    <a:pt x="181141" y="228"/>
                  </a:lnTo>
                  <a:lnTo>
                    <a:pt x="190500" y="0"/>
                  </a:lnTo>
                  <a:lnTo>
                    <a:pt x="199858" y="228"/>
                  </a:lnTo>
                  <a:lnTo>
                    <a:pt x="245799" y="8200"/>
                  </a:lnTo>
                  <a:lnTo>
                    <a:pt x="288427" y="27095"/>
                  </a:lnTo>
                  <a:lnTo>
                    <a:pt x="325203" y="55796"/>
                  </a:lnTo>
                  <a:lnTo>
                    <a:pt x="353904" y="92572"/>
                  </a:lnTo>
                  <a:lnTo>
                    <a:pt x="372799" y="135200"/>
                  </a:lnTo>
                  <a:lnTo>
                    <a:pt x="380771" y="181141"/>
                  </a:lnTo>
                  <a:lnTo>
                    <a:pt x="381000" y="190500"/>
                  </a:lnTo>
                  <a:close/>
                </a:path>
                <a:path w="381000" h="381000">
                  <a:moveTo>
                    <a:pt x="190500" y="76200"/>
                  </a:moveTo>
                  <a:lnTo>
                    <a:pt x="190500" y="190500"/>
                  </a:lnTo>
                  <a:lnTo>
                    <a:pt x="266700" y="228600"/>
                  </a:lnTo>
                </a:path>
              </a:pathLst>
            </a:custGeom>
            <a:ln w="38100">
              <a:solidFill>
                <a:srgbClr val="93C4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11564491" y="4189024"/>
            <a:ext cx="2230755" cy="108521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0"/>
              </a:spcBef>
            </a:pPr>
            <a:r>
              <a:rPr sz="4950" b="1" spc="140" dirty="0">
                <a:solidFill>
                  <a:srgbClr val="FFFFFF"/>
                </a:solidFill>
                <a:latin typeface="Arial"/>
                <a:cs typeface="Arial"/>
              </a:rPr>
              <a:t>20+</a:t>
            </a:r>
            <a:endParaRPr sz="49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0"/>
              </a:spcBef>
            </a:pPr>
            <a:r>
              <a:rPr sz="2000" spc="-50" dirty="0">
                <a:solidFill>
                  <a:srgbClr val="BEDAFE"/>
                </a:solidFill>
                <a:latin typeface="Microsoft Sans Serif"/>
                <a:cs typeface="Microsoft Sans Serif"/>
              </a:rPr>
              <a:t>Años</a:t>
            </a:r>
            <a:r>
              <a:rPr sz="2000" spc="-85" dirty="0">
                <a:solidFill>
                  <a:srgbClr val="BEDAFE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BEDAFE"/>
                </a:solidFill>
                <a:latin typeface="Microsoft Sans Serif"/>
                <a:cs typeface="Microsoft Sans Serif"/>
              </a:rPr>
              <a:t>de</a:t>
            </a:r>
            <a:r>
              <a:rPr sz="2000" spc="-80" dirty="0">
                <a:solidFill>
                  <a:srgbClr val="BEDAFE"/>
                </a:solidFill>
                <a:latin typeface="Microsoft Sans Serif"/>
                <a:cs typeface="Microsoft Sans Serif"/>
              </a:rPr>
              <a:t> </a:t>
            </a:r>
            <a:r>
              <a:rPr sz="2000" spc="-30" dirty="0">
                <a:solidFill>
                  <a:srgbClr val="BEDAFE"/>
                </a:solidFill>
                <a:latin typeface="Microsoft Sans Serif"/>
                <a:cs typeface="Microsoft Sans Serif"/>
              </a:rPr>
              <a:t>experiencia</a:t>
            </a:r>
            <a:endParaRPr sz="2000">
              <a:latin typeface="Microsoft Sans Serif"/>
              <a:cs typeface="Microsoft Sans Serif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14601825" y="3409950"/>
            <a:ext cx="3228975" cy="2190750"/>
            <a:chOff x="14601825" y="3409950"/>
            <a:chExt cx="3228975" cy="2190750"/>
          </a:xfrm>
        </p:grpSpPr>
        <p:sp>
          <p:nvSpPr>
            <p:cNvPr id="17" name="object 17"/>
            <p:cNvSpPr/>
            <p:nvPr/>
          </p:nvSpPr>
          <p:spPr>
            <a:xfrm>
              <a:off x="14606587" y="3414712"/>
              <a:ext cx="3219450" cy="2181225"/>
            </a:xfrm>
            <a:custGeom>
              <a:avLst/>
              <a:gdLst/>
              <a:ahLst/>
              <a:cxnLst/>
              <a:rect l="l" t="t" r="r" b="b"/>
              <a:pathLst>
                <a:path w="3219450" h="2181225">
                  <a:moveTo>
                    <a:pt x="0" y="2033587"/>
                  </a:moveTo>
                  <a:lnTo>
                    <a:pt x="0" y="147637"/>
                  </a:lnTo>
                  <a:lnTo>
                    <a:pt x="177" y="140384"/>
                  </a:lnTo>
                  <a:lnTo>
                    <a:pt x="8623" y="97907"/>
                  </a:lnTo>
                  <a:lnTo>
                    <a:pt x="29056" y="59682"/>
                  </a:lnTo>
                  <a:lnTo>
                    <a:pt x="59680" y="29058"/>
                  </a:lnTo>
                  <a:lnTo>
                    <a:pt x="97905" y="8626"/>
                  </a:lnTo>
                  <a:lnTo>
                    <a:pt x="140383" y="177"/>
                  </a:lnTo>
                  <a:lnTo>
                    <a:pt x="147637" y="0"/>
                  </a:lnTo>
                  <a:lnTo>
                    <a:pt x="3071812" y="0"/>
                  </a:lnTo>
                  <a:lnTo>
                    <a:pt x="3114667" y="6355"/>
                  </a:lnTo>
                  <a:lnTo>
                    <a:pt x="3153833" y="24880"/>
                  </a:lnTo>
                  <a:lnTo>
                    <a:pt x="3185937" y="53976"/>
                  </a:lnTo>
                  <a:lnTo>
                    <a:pt x="3208210" y="91138"/>
                  </a:lnTo>
                  <a:lnTo>
                    <a:pt x="3218739" y="133166"/>
                  </a:lnTo>
                  <a:lnTo>
                    <a:pt x="3219450" y="147637"/>
                  </a:lnTo>
                  <a:lnTo>
                    <a:pt x="3219450" y="2033587"/>
                  </a:lnTo>
                  <a:lnTo>
                    <a:pt x="3213092" y="2076444"/>
                  </a:lnTo>
                  <a:lnTo>
                    <a:pt x="3194566" y="2115610"/>
                  </a:lnTo>
                  <a:lnTo>
                    <a:pt x="3165472" y="2147713"/>
                  </a:lnTo>
                  <a:lnTo>
                    <a:pt x="3128309" y="2169986"/>
                  </a:lnTo>
                  <a:lnTo>
                    <a:pt x="3086282" y="2180515"/>
                  </a:lnTo>
                  <a:lnTo>
                    <a:pt x="3071812" y="2181225"/>
                  </a:lnTo>
                  <a:lnTo>
                    <a:pt x="147637" y="2181225"/>
                  </a:lnTo>
                  <a:lnTo>
                    <a:pt x="104777" y="2174869"/>
                  </a:lnTo>
                  <a:lnTo>
                    <a:pt x="65611" y="2156342"/>
                  </a:lnTo>
                  <a:lnTo>
                    <a:pt x="33509" y="2127248"/>
                  </a:lnTo>
                  <a:lnTo>
                    <a:pt x="11236" y="2090085"/>
                  </a:lnTo>
                  <a:lnTo>
                    <a:pt x="709" y="2048058"/>
                  </a:lnTo>
                  <a:lnTo>
                    <a:pt x="0" y="2033587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6020988" y="3762177"/>
              <a:ext cx="381635" cy="381635"/>
            </a:xfrm>
            <a:custGeom>
              <a:avLst/>
              <a:gdLst/>
              <a:ahLst/>
              <a:cxnLst/>
              <a:rect l="l" t="t" r="r" b="b"/>
              <a:pathLst>
                <a:path w="381634" h="381635">
                  <a:moveTo>
                    <a:pt x="377270" y="152597"/>
                  </a:moveTo>
                  <a:lnTo>
                    <a:pt x="378708" y="159653"/>
                  </a:lnTo>
                  <a:lnTo>
                    <a:pt x="379742" y="166766"/>
                  </a:lnTo>
                  <a:lnTo>
                    <a:pt x="380373" y="173939"/>
                  </a:lnTo>
                  <a:lnTo>
                    <a:pt x="381004" y="181111"/>
                  </a:lnTo>
                  <a:lnTo>
                    <a:pt x="381228" y="188296"/>
                  </a:lnTo>
                  <a:lnTo>
                    <a:pt x="381044" y="195494"/>
                  </a:lnTo>
                  <a:lnTo>
                    <a:pt x="380860" y="202691"/>
                  </a:lnTo>
                  <a:lnTo>
                    <a:pt x="380270" y="209856"/>
                  </a:lnTo>
                  <a:lnTo>
                    <a:pt x="379274" y="216986"/>
                  </a:lnTo>
                  <a:lnTo>
                    <a:pt x="378278" y="224117"/>
                  </a:lnTo>
                  <a:lnTo>
                    <a:pt x="376883" y="231169"/>
                  </a:lnTo>
                  <a:lnTo>
                    <a:pt x="375087" y="238141"/>
                  </a:lnTo>
                  <a:lnTo>
                    <a:pt x="373291" y="245114"/>
                  </a:lnTo>
                  <a:lnTo>
                    <a:pt x="356388" y="284753"/>
                  </a:lnTo>
                  <a:lnTo>
                    <a:pt x="348705" y="296911"/>
                  </a:lnTo>
                  <a:lnTo>
                    <a:pt x="344688" y="302887"/>
                  </a:lnTo>
                  <a:lnTo>
                    <a:pt x="315539" y="334625"/>
                  </a:lnTo>
                  <a:lnTo>
                    <a:pt x="304243" y="343528"/>
                  </a:lnTo>
                  <a:lnTo>
                    <a:pt x="298464" y="347823"/>
                  </a:lnTo>
                  <a:lnTo>
                    <a:pt x="267000" y="365144"/>
                  </a:lnTo>
                  <a:lnTo>
                    <a:pt x="260404" y="368032"/>
                  </a:lnTo>
                  <a:lnTo>
                    <a:pt x="253666" y="370537"/>
                  </a:lnTo>
                  <a:lnTo>
                    <a:pt x="246786" y="372660"/>
                  </a:lnTo>
                  <a:lnTo>
                    <a:pt x="239907" y="374784"/>
                  </a:lnTo>
                  <a:lnTo>
                    <a:pt x="204468" y="380628"/>
                  </a:lnTo>
                  <a:lnTo>
                    <a:pt x="197287" y="381152"/>
                  </a:lnTo>
                  <a:lnTo>
                    <a:pt x="190100" y="381268"/>
                  </a:lnTo>
                  <a:lnTo>
                    <a:pt x="182905" y="380977"/>
                  </a:lnTo>
                  <a:lnTo>
                    <a:pt x="175711" y="380686"/>
                  </a:lnTo>
                  <a:lnTo>
                    <a:pt x="133406" y="372485"/>
                  </a:lnTo>
                  <a:lnTo>
                    <a:pt x="119905" y="367527"/>
                  </a:lnTo>
                  <a:lnTo>
                    <a:pt x="113219" y="364855"/>
                  </a:lnTo>
                  <a:lnTo>
                    <a:pt x="81981" y="347129"/>
                  </a:lnTo>
                  <a:lnTo>
                    <a:pt x="76066" y="343023"/>
                  </a:lnTo>
                  <a:lnTo>
                    <a:pt x="70403" y="338596"/>
                  </a:lnTo>
                  <a:lnTo>
                    <a:pt x="64990" y="333849"/>
                  </a:lnTo>
                  <a:lnTo>
                    <a:pt x="59577" y="329101"/>
                  </a:lnTo>
                  <a:lnTo>
                    <a:pt x="54449" y="324063"/>
                  </a:lnTo>
                  <a:lnTo>
                    <a:pt x="49608" y="318733"/>
                  </a:lnTo>
                  <a:lnTo>
                    <a:pt x="44766" y="313404"/>
                  </a:lnTo>
                  <a:lnTo>
                    <a:pt x="40241" y="307819"/>
                  </a:lnTo>
                  <a:lnTo>
                    <a:pt x="36033" y="301977"/>
                  </a:lnTo>
                  <a:lnTo>
                    <a:pt x="31825" y="296134"/>
                  </a:lnTo>
                  <a:lnTo>
                    <a:pt x="27960" y="290073"/>
                  </a:lnTo>
                  <a:lnTo>
                    <a:pt x="24439" y="283793"/>
                  </a:lnTo>
                  <a:lnTo>
                    <a:pt x="20918" y="277512"/>
                  </a:lnTo>
                  <a:lnTo>
                    <a:pt x="17763" y="271053"/>
                  </a:lnTo>
                  <a:lnTo>
                    <a:pt x="14975" y="264415"/>
                  </a:lnTo>
                  <a:lnTo>
                    <a:pt x="12186" y="257777"/>
                  </a:lnTo>
                  <a:lnTo>
                    <a:pt x="9781" y="251003"/>
                  </a:lnTo>
                  <a:lnTo>
                    <a:pt x="7761" y="244092"/>
                  </a:lnTo>
                  <a:lnTo>
                    <a:pt x="5740" y="237181"/>
                  </a:lnTo>
                  <a:lnTo>
                    <a:pt x="4117" y="230178"/>
                  </a:lnTo>
                  <a:lnTo>
                    <a:pt x="2890" y="223084"/>
                  </a:lnTo>
                  <a:lnTo>
                    <a:pt x="1664" y="215989"/>
                  </a:lnTo>
                  <a:lnTo>
                    <a:pt x="842" y="208847"/>
                  </a:lnTo>
                  <a:lnTo>
                    <a:pt x="425" y="201660"/>
                  </a:lnTo>
                  <a:lnTo>
                    <a:pt x="9" y="194472"/>
                  </a:lnTo>
                  <a:lnTo>
                    <a:pt x="0" y="187283"/>
                  </a:lnTo>
                  <a:lnTo>
                    <a:pt x="398" y="180094"/>
                  </a:lnTo>
                  <a:lnTo>
                    <a:pt x="796" y="172905"/>
                  </a:lnTo>
                  <a:lnTo>
                    <a:pt x="1599" y="165762"/>
                  </a:lnTo>
                  <a:lnTo>
                    <a:pt x="2808" y="158664"/>
                  </a:lnTo>
                  <a:lnTo>
                    <a:pt x="4016" y="151566"/>
                  </a:lnTo>
                  <a:lnTo>
                    <a:pt x="14786" y="117301"/>
                  </a:lnTo>
                  <a:lnTo>
                    <a:pt x="17558" y="110656"/>
                  </a:lnTo>
                  <a:lnTo>
                    <a:pt x="39941" y="73833"/>
                  </a:lnTo>
                  <a:lnTo>
                    <a:pt x="64623" y="47740"/>
                  </a:lnTo>
                  <a:lnTo>
                    <a:pt x="70024" y="42978"/>
                  </a:lnTo>
                  <a:lnTo>
                    <a:pt x="99935" y="23095"/>
                  </a:lnTo>
                  <a:lnTo>
                    <a:pt x="106267" y="19668"/>
                  </a:lnTo>
                  <a:lnTo>
                    <a:pt x="139880" y="7011"/>
                  </a:lnTo>
                  <a:lnTo>
                    <a:pt x="146820" y="5093"/>
                  </a:lnTo>
                  <a:lnTo>
                    <a:pt x="189611" y="0"/>
                  </a:lnTo>
                  <a:lnTo>
                    <a:pt x="196799" y="98"/>
                  </a:lnTo>
                  <a:lnTo>
                    <a:pt x="203981" y="603"/>
                  </a:lnTo>
                  <a:lnTo>
                    <a:pt x="211163" y="1109"/>
                  </a:lnTo>
                  <a:lnTo>
                    <a:pt x="218294" y="2018"/>
                  </a:lnTo>
                  <a:lnTo>
                    <a:pt x="225373" y="3332"/>
                  </a:lnTo>
                  <a:lnTo>
                    <a:pt x="232452" y="4646"/>
                  </a:lnTo>
                  <a:lnTo>
                    <a:pt x="239434" y="6356"/>
                  </a:lnTo>
                  <a:lnTo>
                    <a:pt x="246319" y="8462"/>
                  </a:lnTo>
                  <a:lnTo>
                    <a:pt x="253205" y="10568"/>
                  </a:lnTo>
                  <a:lnTo>
                    <a:pt x="259949" y="13056"/>
                  </a:lnTo>
                  <a:lnTo>
                    <a:pt x="266552" y="15926"/>
                  </a:lnTo>
                  <a:lnTo>
                    <a:pt x="273155" y="18797"/>
                  </a:lnTo>
                  <a:lnTo>
                    <a:pt x="279575" y="22031"/>
                  </a:lnTo>
                  <a:lnTo>
                    <a:pt x="285811" y="25629"/>
                  </a:lnTo>
                </a:path>
                <a:path w="381634" h="381635">
                  <a:moveTo>
                    <a:pt x="133411" y="171647"/>
                  </a:moveTo>
                  <a:lnTo>
                    <a:pt x="190561" y="228797"/>
                  </a:lnTo>
                  <a:lnTo>
                    <a:pt x="381061" y="38297"/>
                  </a:lnTo>
                </a:path>
              </a:pathLst>
            </a:custGeom>
            <a:ln w="38100">
              <a:solidFill>
                <a:srgbClr val="4ADE8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15036055" y="4189024"/>
            <a:ext cx="2358390" cy="108521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0"/>
              </a:spcBef>
            </a:pPr>
            <a:r>
              <a:rPr sz="4950" b="1" spc="160" dirty="0">
                <a:solidFill>
                  <a:srgbClr val="FFFFFF"/>
                </a:solidFill>
                <a:latin typeface="Arial"/>
                <a:cs typeface="Arial"/>
              </a:rPr>
              <a:t>500+</a:t>
            </a:r>
            <a:endParaRPr sz="49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0"/>
              </a:spcBef>
            </a:pPr>
            <a:r>
              <a:rPr sz="2000" spc="-45" dirty="0">
                <a:solidFill>
                  <a:srgbClr val="BEDAFE"/>
                </a:solidFill>
                <a:latin typeface="Microsoft Sans Serif"/>
                <a:cs typeface="Microsoft Sans Serif"/>
              </a:rPr>
              <a:t>Proyectos</a:t>
            </a:r>
            <a:r>
              <a:rPr sz="2000" spc="-60" dirty="0">
                <a:solidFill>
                  <a:srgbClr val="BEDAFE"/>
                </a:solidFill>
                <a:latin typeface="Microsoft Sans Serif"/>
                <a:cs typeface="Microsoft Sans Serif"/>
              </a:rPr>
              <a:t> </a:t>
            </a:r>
            <a:r>
              <a:rPr sz="2000" spc="-20" dirty="0">
                <a:solidFill>
                  <a:srgbClr val="BEDAFE"/>
                </a:solidFill>
                <a:latin typeface="Microsoft Sans Serif"/>
                <a:cs typeface="Microsoft Sans Serif"/>
              </a:rPr>
              <a:t>ejecutados</a:t>
            </a:r>
            <a:endParaRPr sz="2000">
              <a:latin typeface="Microsoft Sans Serif"/>
              <a:cs typeface="Microsoft Sans Serif"/>
            </a:endParaRPr>
          </a:p>
        </p:txBody>
      </p:sp>
      <p:grpSp>
        <p:nvGrpSpPr>
          <p:cNvPr id="20" name="object 20"/>
          <p:cNvGrpSpPr/>
          <p:nvPr/>
        </p:nvGrpSpPr>
        <p:grpSpPr>
          <a:xfrm>
            <a:off x="11068050" y="5905500"/>
            <a:ext cx="3228975" cy="2495550"/>
            <a:chOff x="11068050" y="5905500"/>
            <a:chExt cx="3228975" cy="2495550"/>
          </a:xfrm>
        </p:grpSpPr>
        <p:sp>
          <p:nvSpPr>
            <p:cNvPr id="21" name="object 21"/>
            <p:cNvSpPr/>
            <p:nvPr/>
          </p:nvSpPr>
          <p:spPr>
            <a:xfrm>
              <a:off x="11072812" y="5910262"/>
              <a:ext cx="3219450" cy="2486025"/>
            </a:xfrm>
            <a:custGeom>
              <a:avLst/>
              <a:gdLst/>
              <a:ahLst/>
              <a:cxnLst/>
              <a:rect l="l" t="t" r="r" b="b"/>
              <a:pathLst>
                <a:path w="3219450" h="2486025">
                  <a:moveTo>
                    <a:pt x="0" y="2338387"/>
                  </a:moveTo>
                  <a:lnTo>
                    <a:pt x="0" y="147637"/>
                  </a:lnTo>
                  <a:lnTo>
                    <a:pt x="176" y="140384"/>
                  </a:lnTo>
                  <a:lnTo>
                    <a:pt x="8624" y="97906"/>
                  </a:lnTo>
                  <a:lnTo>
                    <a:pt x="29057" y="59681"/>
                  </a:lnTo>
                  <a:lnTo>
                    <a:pt x="59681" y="29057"/>
                  </a:lnTo>
                  <a:lnTo>
                    <a:pt x="97907" y="8626"/>
                  </a:lnTo>
                  <a:lnTo>
                    <a:pt x="140384" y="177"/>
                  </a:lnTo>
                  <a:lnTo>
                    <a:pt x="147637" y="0"/>
                  </a:lnTo>
                  <a:lnTo>
                    <a:pt x="3071812" y="0"/>
                  </a:lnTo>
                  <a:lnTo>
                    <a:pt x="3114667" y="6355"/>
                  </a:lnTo>
                  <a:lnTo>
                    <a:pt x="3153833" y="24881"/>
                  </a:lnTo>
                  <a:lnTo>
                    <a:pt x="3185938" y="53975"/>
                  </a:lnTo>
                  <a:lnTo>
                    <a:pt x="3208210" y="91138"/>
                  </a:lnTo>
                  <a:lnTo>
                    <a:pt x="3218739" y="133166"/>
                  </a:lnTo>
                  <a:lnTo>
                    <a:pt x="3219450" y="147637"/>
                  </a:lnTo>
                  <a:lnTo>
                    <a:pt x="3219450" y="2338387"/>
                  </a:lnTo>
                  <a:lnTo>
                    <a:pt x="3213092" y="2381244"/>
                  </a:lnTo>
                  <a:lnTo>
                    <a:pt x="3194566" y="2420410"/>
                  </a:lnTo>
                  <a:lnTo>
                    <a:pt x="3165472" y="2452513"/>
                  </a:lnTo>
                  <a:lnTo>
                    <a:pt x="3128309" y="2474786"/>
                  </a:lnTo>
                  <a:lnTo>
                    <a:pt x="3086282" y="2485315"/>
                  </a:lnTo>
                  <a:lnTo>
                    <a:pt x="3071812" y="2486025"/>
                  </a:lnTo>
                  <a:lnTo>
                    <a:pt x="147637" y="2486025"/>
                  </a:lnTo>
                  <a:lnTo>
                    <a:pt x="104780" y="2479669"/>
                  </a:lnTo>
                  <a:lnTo>
                    <a:pt x="65613" y="2461143"/>
                  </a:lnTo>
                  <a:lnTo>
                    <a:pt x="33510" y="2432048"/>
                  </a:lnTo>
                  <a:lnTo>
                    <a:pt x="11236" y="2394885"/>
                  </a:lnTo>
                  <a:lnTo>
                    <a:pt x="707" y="2352858"/>
                  </a:lnTo>
                  <a:lnTo>
                    <a:pt x="0" y="2338387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12487275" y="6257925"/>
              <a:ext cx="381000" cy="381000"/>
            </a:xfrm>
            <a:custGeom>
              <a:avLst/>
              <a:gdLst/>
              <a:ahLst/>
              <a:cxnLst/>
              <a:rect l="l" t="t" r="r" b="b"/>
              <a:pathLst>
                <a:path w="381000" h="381000">
                  <a:moveTo>
                    <a:pt x="381000" y="190500"/>
                  </a:moveTo>
                  <a:lnTo>
                    <a:pt x="375289" y="236798"/>
                  </a:lnTo>
                  <a:lnTo>
                    <a:pt x="358507" y="280302"/>
                  </a:lnTo>
                  <a:lnTo>
                    <a:pt x="331659" y="318424"/>
                  </a:lnTo>
                  <a:lnTo>
                    <a:pt x="296336" y="348894"/>
                  </a:lnTo>
                  <a:lnTo>
                    <a:pt x="254667" y="369869"/>
                  </a:lnTo>
                  <a:lnTo>
                    <a:pt x="209172" y="380084"/>
                  </a:lnTo>
                  <a:lnTo>
                    <a:pt x="190500" y="381000"/>
                  </a:lnTo>
                  <a:lnTo>
                    <a:pt x="181141" y="380771"/>
                  </a:lnTo>
                  <a:lnTo>
                    <a:pt x="135200" y="372799"/>
                  </a:lnTo>
                  <a:lnTo>
                    <a:pt x="92572" y="353904"/>
                  </a:lnTo>
                  <a:lnTo>
                    <a:pt x="55796" y="325203"/>
                  </a:lnTo>
                  <a:lnTo>
                    <a:pt x="27095" y="288427"/>
                  </a:lnTo>
                  <a:lnTo>
                    <a:pt x="8200" y="245799"/>
                  </a:lnTo>
                  <a:lnTo>
                    <a:pt x="228" y="199858"/>
                  </a:lnTo>
                  <a:lnTo>
                    <a:pt x="0" y="190500"/>
                  </a:lnTo>
                  <a:lnTo>
                    <a:pt x="228" y="181141"/>
                  </a:lnTo>
                  <a:lnTo>
                    <a:pt x="8200" y="135200"/>
                  </a:lnTo>
                  <a:lnTo>
                    <a:pt x="27095" y="92572"/>
                  </a:lnTo>
                  <a:lnTo>
                    <a:pt x="55796" y="55796"/>
                  </a:lnTo>
                  <a:lnTo>
                    <a:pt x="92572" y="27095"/>
                  </a:lnTo>
                  <a:lnTo>
                    <a:pt x="135200" y="8200"/>
                  </a:lnTo>
                  <a:lnTo>
                    <a:pt x="181141" y="228"/>
                  </a:lnTo>
                  <a:lnTo>
                    <a:pt x="190500" y="0"/>
                  </a:lnTo>
                  <a:lnTo>
                    <a:pt x="199858" y="228"/>
                  </a:lnTo>
                  <a:lnTo>
                    <a:pt x="245799" y="8200"/>
                  </a:lnTo>
                  <a:lnTo>
                    <a:pt x="288427" y="27095"/>
                  </a:lnTo>
                  <a:lnTo>
                    <a:pt x="325203" y="55796"/>
                  </a:lnTo>
                  <a:lnTo>
                    <a:pt x="353904" y="92572"/>
                  </a:lnTo>
                  <a:lnTo>
                    <a:pt x="372799" y="135200"/>
                  </a:lnTo>
                  <a:lnTo>
                    <a:pt x="380771" y="181141"/>
                  </a:lnTo>
                  <a:lnTo>
                    <a:pt x="381000" y="190500"/>
                  </a:lnTo>
                  <a:close/>
                </a:path>
                <a:path w="381000" h="381000">
                  <a:moveTo>
                    <a:pt x="304800" y="190500"/>
                  </a:moveTo>
                  <a:lnTo>
                    <a:pt x="304799" y="198005"/>
                  </a:lnTo>
                  <a:lnTo>
                    <a:pt x="304067" y="205437"/>
                  </a:lnTo>
                  <a:lnTo>
                    <a:pt x="302603" y="212798"/>
                  </a:lnTo>
                  <a:lnTo>
                    <a:pt x="301139" y="220159"/>
                  </a:lnTo>
                  <a:lnTo>
                    <a:pt x="285536" y="254001"/>
                  </a:lnTo>
                  <a:lnTo>
                    <a:pt x="281367" y="260241"/>
                  </a:lnTo>
                  <a:lnTo>
                    <a:pt x="254001" y="285536"/>
                  </a:lnTo>
                  <a:lnTo>
                    <a:pt x="247761" y="289706"/>
                  </a:lnTo>
                  <a:lnTo>
                    <a:pt x="212798" y="302603"/>
                  </a:lnTo>
                  <a:lnTo>
                    <a:pt x="205437" y="304067"/>
                  </a:lnTo>
                  <a:lnTo>
                    <a:pt x="198005" y="304799"/>
                  </a:lnTo>
                  <a:lnTo>
                    <a:pt x="190500" y="304800"/>
                  </a:lnTo>
                  <a:lnTo>
                    <a:pt x="182994" y="304799"/>
                  </a:lnTo>
                  <a:lnTo>
                    <a:pt x="175561" y="304067"/>
                  </a:lnTo>
                  <a:lnTo>
                    <a:pt x="168201" y="302603"/>
                  </a:lnTo>
                  <a:lnTo>
                    <a:pt x="160840" y="301139"/>
                  </a:lnTo>
                  <a:lnTo>
                    <a:pt x="126998" y="285536"/>
                  </a:lnTo>
                  <a:lnTo>
                    <a:pt x="120758" y="281367"/>
                  </a:lnTo>
                  <a:lnTo>
                    <a:pt x="95463" y="254001"/>
                  </a:lnTo>
                  <a:lnTo>
                    <a:pt x="91293" y="247761"/>
                  </a:lnTo>
                  <a:lnTo>
                    <a:pt x="78396" y="212798"/>
                  </a:lnTo>
                  <a:lnTo>
                    <a:pt x="76932" y="205437"/>
                  </a:lnTo>
                  <a:lnTo>
                    <a:pt x="76199" y="198005"/>
                  </a:lnTo>
                  <a:lnTo>
                    <a:pt x="76200" y="190500"/>
                  </a:lnTo>
                  <a:lnTo>
                    <a:pt x="76199" y="182994"/>
                  </a:lnTo>
                  <a:lnTo>
                    <a:pt x="87772" y="139825"/>
                  </a:lnTo>
                  <a:lnTo>
                    <a:pt x="109677" y="109677"/>
                  </a:lnTo>
                  <a:lnTo>
                    <a:pt x="114984" y="104370"/>
                  </a:lnTo>
                  <a:lnTo>
                    <a:pt x="120758" y="99632"/>
                  </a:lnTo>
                  <a:lnTo>
                    <a:pt x="126998" y="95463"/>
                  </a:lnTo>
                  <a:lnTo>
                    <a:pt x="133238" y="91293"/>
                  </a:lnTo>
                  <a:lnTo>
                    <a:pt x="175561" y="76932"/>
                  </a:lnTo>
                  <a:lnTo>
                    <a:pt x="182994" y="76200"/>
                  </a:lnTo>
                  <a:lnTo>
                    <a:pt x="190500" y="76200"/>
                  </a:lnTo>
                  <a:lnTo>
                    <a:pt x="198005" y="76200"/>
                  </a:lnTo>
                  <a:lnTo>
                    <a:pt x="241174" y="87772"/>
                  </a:lnTo>
                  <a:lnTo>
                    <a:pt x="254001" y="95463"/>
                  </a:lnTo>
                  <a:lnTo>
                    <a:pt x="260241" y="99632"/>
                  </a:lnTo>
                  <a:lnTo>
                    <a:pt x="285536" y="126998"/>
                  </a:lnTo>
                  <a:lnTo>
                    <a:pt x="289706" y="133238"/>
                  </a:lnTo>
                  <a:lnTo>
                    <a:pt x="302603" y="168201"/>
                  </a:lnTo>
                  <a:lnTo>
                    <a:pt x="304067" y="175561"/>
                  </a:lnTo>
                  <a:lnTo>
                    <a:pt x="304799" y="182994"/>
                  </a:lnTo>
                  <a:lnTo>
                    <a:pt x="304800" y="190500"/>
                  </a:lnTo>
                  <a:close/>
                </a:path>
              </a:pathLst>
            </a:custGeom>
            <a:ln w="38100">
              <a:solidFill>
                <a:srgbClr val="FA91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3" name="object 2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620625" y="6391275"/>
              <a:ext cx="114300" cy="114300"/>
            </a:xfrm>
            <a:prstGeom prst="rect">
              <a:avLst/>
            </a:prstGeom>
          </p:spPr>
        </p:pic>
      </p:grpSp>
      <p:sp>
        <p:nvSpPr>
          <p:cNvPr id="24" name="object 24"/>
          <p:cNvSpPr txBox="1"/>
          <p:nvPr/>
        </p:nvSpPr>
        <p:spPr>
          <a:xfrm>
            <a:off x="11864528" y="6684574"/>
            <a:ext cx="1630045" cy="139001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0"/>
              </a:spcBef>
            </a:pPr>
            <a:r>
              <a:rPr sz="4950" b="1" spc="114" dirty="0">
                <a:solidFill>
                  <a:srgbClr val="FFFFFF"/>
                </a:solidFill>
                <a:latin typeface="Arial"/>
                <a:cs typeface="Arial"/>
              </a:rPr>
              <a:t>6</a:t>
            </a:r>
            <a:endParaRPr sz="4950">
              <a:latin typeface="Arial"/>
              <a:cs typeface="Arial"/>
            </a:endParaRPr>
          </a:p>
          <a:p>
            <a:pPr marL="12700" marR="5080" algn="ctr">
              <a:lnSpc>
                <a:spcPct val="100000"/>
              </a:lnSpc>
              <a:spcBef>
                <a:spcPts val="10"/>
              </a:spcBef>
            </a:pPr>
            <a:r>
              <a:rPr sz="2000" spc="-10" dirty="0">
                <a:solidFill>
                  <a:srgbClr val="BEDAFE"/>
                </a:solidFill>
                <a:latin typeface="Microsoft Sans Serif"/>
                <a:cs typeface="Microsoft Sans Serif"/>
              </a:rPr>
              <a:t>Sectores </a:t>
            </a:r>
            <a:r>
              <a:rPr sz="2000" spc="-45" dirty="0">
                <a:solidFill>
                  <a:srgbClr val="BEDAFE"/>
                </a:solidFill>
                <a:latin typeface="Microsoft Sans Serif"/>
                <a:cs typeface="Microsoft Sans Serif"/>
              </a:rPr>
              <a:t>especializados</a:t>
            </a:r>
            <a:endParaRPr sz="2000">
              <a:latin typeface="Microsoft Sans Serif"/>
              <a:cs typeface="Microsoft Sans Serif"/>
            </a:endParaRPr>
          </a:p>
        </p:txBody>
      </p:sp>
      <p:grpSp>
        <p:nvGrpSpPr>
          <p:cNvPr id="25" name="object 25"/>
          <p:cNvGrpSpPr/>
          <p:nvPr/>
        </p:nvGrpSpPr>
        <p:grpSpPr>
          <a:xfrm>
            <a:off x="14601825" y="5905500"/>
            <a:ext cx="3228975" cy="2495550"/>
            <a:chOff x="14601825" y="5905500"/>
            <a:chExt cx="3228975" cy="2495550"/>
          </a:xfrm>
        </p:grpSpPr>
        <p:sp>
          <p:nvSpPr>
            <p:cNvPr id="26" name="object 26"/>
            <p:cNvSpPr/>
            <p:nvPr/>
          </p:nvSpPr>
          <p:spPr>
            <a:xfrm>
              <a:off x="14606587" y="5910262"/>
              <a:ext cx="3219450" cy="2486025"/>
            </a:xfrm>
            <a:custGeom>
              <a:avLst/>
              <a:gdLst/>
              <a:ahLst/>
              <a:cxnLst/>
              <a:rect l="l" t="t" r="r" b="b"/>
              <a:pathLst>
                <a:path w="3219450" h="2486025">
                  <a:moveTo>
                    <a:pt x="0" y="2338387"/>
                  </a:moveTo>
                  <a:lnTo>
                    <a:pt x="0" y="147637"/>
                  </a:lnTo>
                  <a:lnTo>
                    <a:pt x="177" y="140384"/>
                  </a:lnTo>
                  <a:lnTo>
                    <a:pt x="8623" y="97906"/>
                  </a:lnTo>
                  <a:lnTo>
                    <a:pt x="29056" y="59681"/>
                  </a:lnTo>
                  <a:lnTo>
                    <a:pt x="59680" y="29057"/>
                  </a:lnTo>
                  <a:lnTo>
                    <a:pt x="97905" y="8626"/>
                  </a:lnTo>
                  <a:lnTo>
                    <a:pt x="140383" y="177"/>
                  </a:lnTo>
                  <a:lnTo>
                    <a:pt x="147637" y="0"/>
                  </a:lnTo>
                  <a:lnTo>
                    <a:pt x="3071812" y="0"/>
                  </a:lnTo>
                  <a:lnTo>
                    <a:pt x="3114667" y="6355"/>
                  </a:lnTo>
                  <a:lnTo>
                    <a:pt x="3153833" y="24881"/>
                  </a:lnTo>
                  <a:lnTo>
                    <a:pt x="3185937" y="53975"/>
                  </a:lnTo>
                  <a:lnTo>
                    <a:pt x="3208210" y="91138"/>
                  </a:lnTo>
                  <a:lnTo>
                    <a:pt x="3218739" y="133166"/>
                  </a:lnTo>
                  <a:lnTo>
                    <a:pt x="3219450" y="147637"/>
                  </a:lnTo>
                  <a:lnTo>
                    <a:pt x="3219450" y="2338387"/>
                  </a:lnTo>
                  <a:lnTo>
                    <a:pt x="3213092" y="2381244"/>
                  </a:lnTo>
                  <a:lnTo>
                    <a:pt x="3194566" y="2420410"/>
                  </a:lnTo>
                  <a:lnTo>
                    <a:pt x="3165472" y="2452513"/>
                  </a:lnTo>
                  <a:lnTo>
                    <a:pt x="3128309" y="2474786"/>
                  </a:lnTo>
                  <a:lnTo>
                    <a:pt x="3086282" y="2485315"/>
                  </a:lnTo>
                  <a:lnTo>
                    <a:pt x="3071812" y="2486025"/>
                  </a:lnTo>
                  <a:lnTo>
                    <a:pt x="147637" y="2486025"/>
                  </a:lnTo>
                  <a:lnTo>
                    <a:pt x="104777" y="2479669"/>
                  </a:lnTo>
                  <a:lnTo>
                    <a:pt x="65611" y="2461143"/>
                  </a:lnTo>
                  <a:lnTo>
                    <a:pt x="33509" y="2432048"/>
                  </a:lnTo>
                  <a:lnTo>
                    <a:pt x="11236" y="2394885"/>
                  </a:lnTo>
                  <a:lnTo>
                    <a:pt x="709" y="2352858"/>
                  </a:lnTo>
                  <a:lnTo>
                    <a:pt x="0" y="2338387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16059150" y="6505575"/>
              <a:ext cx="304800" cy="381000"/>
            </a:xfrm>
            <a:custGeom>
              <a:avLst/>
              <a:gdLst/>
              <a:ahLst/>
              <a:cxnLst/>
              <a:rect l="l" t="t" r="r" b="b"/>
              <a:pathLst>
                <a:path w="304800" h="381000">
                  <a:moveTo>
                    <a:pt x="304800" y="152400"/>
                  </a:moveTo>
                  <a:lnTo>
                    <a:pt x="296819" y="199951"/>
                  </a:lnTo>
                  <a:lnTo>
                    <a:pt x="276131" y="246149"/>
                  </a:lnTo>
                  <a:lnTo>
                    <a:pt x="247611" y="288981"/>
                  </a:lnTo>
                  <a:lnTo>
                    <a:pt x="216139" y="326436"/>
                  </a:lnTo>
                  <a:lnTo>
                    <a:pt x="186592" y="356503"/>
                  </a:lnTo>
                  <a:lnTo>
                    <a:pt x="156642" y="380995"/>
                  </a:lnTo>
                  <a:lnTo>
                    <a:pt x="152400" y="380995"/>
                  </a:lnTo>
                  <a:lnTo>
                    <a:pt x="148157" y="380995"/>
                  </a:lnTo>
                  <a:lnTo>
                    <a:pt x="118207" y="356503"/>
                  </a:lnTo>
                  <a:lnTo>
                    <a:pt x="88660" y="326436"/>
                  </a:lnTo>
                  <a:lnTo>
                    <a:pt x="57188" y="288981"/>
                  </a:lnTo>
                  <a:lnTo>
                    <a:pt x="28668" y="246149"/>
                  </a:lnTo>
                  <a:lnTo>
                    <a:pt x="7980" y="199951"/>
                  </a:lnTo>
                  <a:lnTo>
                    <a:pt x="0" y="152400"/>
                  </a:lnTo>
                  <a:lnTo>
                    <a:pt x="183" y="144912"/>
                  </a:lnTo>
                  <a:lnTo>
                    <a:pt x="8904" y="101066"/>
                  </a:lnTo>
                  <a:lnTo>
                    <a:pt x="29995" y="61607"/>
                  </a:lnTo>
                  <a:lnTo>
                    <a:pt x="61607" y="29995"/>
                  </a:lnTo>
                  <a:lnTo>
                    <a:pt x="101066" y="8904"/>
                  </a:lnTo>
                  <a:lnTo>
                    <a:pt x="144912" y="183"/>
                  </a:lnTo>
                  <a:lnTo>
                    <a:pt x="152400" y="0"/>
                  </a:lnTo>
                  <a:lnTo>
                    <a:pt x="159887" y="183"/>
                  </a:lnTo>
                  <a:lnTo>
                    <a:pt x="203733" y="8904"/>
                  </a:lnTo>
                  <a:lnTo>
                    <a:pt x="243192" y="29995"/>
                  </a:lnTo>
                  <a:lnTo>
                    <a:pt x="274804" y="61607"/>
                  </a:lnTo>
                  <a:lnTo>
                    <a:pt x="295895" y="101066"/>
                  </a:lnTo>
                  <a:lnTo>
                    <a:pt x="304616" y="144912"/>
                  </a:lnTo>
                  <a:lnTo>
                    <a:pt x="304800" y="152400"/>
                  </a:lnTo>
                </a:path>
              </a:pathLst>
            </a:custGeom>
            <a:ln w="38100">
              <a:solidFill>
                <a:srgbClr val="F7707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2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6135350" y="6581775"/>
              <a:ext cx="152400" cy="152400"/>
            </a:xfrm>
            <a:prstGeom prst="rect">
              <a:avLst/>
            </a:prstGeom>
          </p:spPr>
        </p:pic>
      </p:grpSp>
      <p:sp>
        <p:nvSpPr>
          <p:cNvPr id="29" name="object 29"/>
          <p:cNvSpPr txBox="1"/>
          <p:nvPr/>
        </p:nvSpPr>
        <p:spPr>
          <a:xfrm>
            <a:off x="15201552" y="6960077"/>
            <a:ext cx="2027555" cy="868680"/>
          </a:xfrm>
          <a:prstGeom prst="rect">
            <a:avLst/>
          </a:prstGeom>
        </p:spPr>
        <p:txBody>
          <a:bodyPr vert="horz" wrap="square" lIns="0" tIns="628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495"/>
              </a:spcBef>
            </a:pPr>
            <a:r>
              <a:rPr sz="2900" b="1" spc="-60" dirty="0">
                <a:solidFill>
                  <a:srgbClr val="FFFFFF"/>
                </a:solidFill>
                <a:latin typeface="Arial"/>
                <a:cs typeface="Arial"/>
              </a:rPr>
              <a:t>Alcobendas</a:t>
            </a:r>
            <a:endParaRPr sz="29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295"/>
              </a:spcBef>
            </a:pPr>
            <a:r>
              <a:rPr sz="2000" spc="-40" dirty="0">
                <a:solidFill>
                  <a:srgbClr val="BEDAFE"/>
                </a:solidFill>
                <a:latin typeface="Microsoft Sans Serif"/>
                <a:cs typeface="Microsoft Sans Serif"/>
              </a:rPr>
              <a:t>Madrid</a:t>
            </a:r>
            <a:r>
              <a:rPr sz="2050" spc="-40" dirty="0">
                <a:solidFill>
                  <a:srgbClr val="BEDAFE"/>
                </a:solidFill>
                <a:latin typeface="Britannic Bold"/>
                <a:cs typeface="Britannic Bold"/>
              </a:rPr>
              <a:t>,</a:t>
            </a:r>
            <a:r>
              <a:rPr sz="2050" spc="-85" dirty="0">
                <a:solidFill>
                  <a:srgbClr val="BEDAFE"/>
                </a:solidFill>
                <a:latin typeface="Britannic Bold"/>
                <a:cs typeface="Britannic Bold"/>
              </a:rPr>
              <a:t> </a:t>
            </a:r>
            <a:r>
              <a:rPr sz="2000" spc="-10" dirty="0">
                <a:solidFill>
                  <a:srgbClr val="BEDAFE"/>
                </a:solidFill>
                <a:latin typeface="Microsoft Sans Serif"/>
                <a:cs typeface="Microsoft Sans Serif"/>
              </a:rPr>
              <a:t>España</a:t>
            </a:r>
            <a:endParaRPr sz="20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7160" rIns="0" bIns="0" rtlCol="0">
            <a:spAutoFit/>
          </a:bodyPr>
          <a:lstStyle/>
          <a:p>
            <a:pPr marL="1590675">
              <a:lnSpc>
                <a:spcPct val="100000"/>
              </a:lnSpc>
              <a:spcBef>
                <a:spcPts val="1080"/>
              </a:spcBef>
            </a:pPr>
            <a:r>
              <a:rPr sz="6100" spc="-290" dirty="0"/>
              <a:t>Servicios</a:t>
            </a:r>
            <a:r>
              <a:rPr sz="6100" spc="-395" dirty="0"/>
              <a:t> </a:t>
            </a:r>
            <a:r>
              <a:rPr sz="6100" spc="-305" dirty="0"/>
              <a:t>Principales</a:t>
            </a:r>
            <a:endParaRPr sz="6100"/>
          </a:p>
          <a:p>
            <a:pPr marL="1543050">
              <a:lnSpc>
                <a:spcPct val="100000"/>
              </a:lnSpc>
              <a:spcBef>
                <a:spcPts val="405"/>
              </a:spcBef>
            </a:pPr>
            <a:r>
              <a:rPr sz="2500" b="0" spc="-60" dirty="0">
                <a:solidFill>
                  <a:srgbClr val="BEDAFE"/>
                </a:solidFill>
                <a:latin typeface="Microsoft Sans Serif"/>
                <a:cs typeface="Microsoft Sans Serif"/>
              </a:rPr>
              <a:t>Soluciones</a:t>
            </a:r>
            <a:r>
              <a:rPr sz="2500" b="0" spc="-100" dirty="0">
                <a:solidFill>
                  <a:srgbClr val="BEDAFE"/>
                </a:solidFill>
                <a:latin typeface="Microsoft Sans Serif"/>
                <a:cs typeface="Microsoft Sans Serif"/>
              </a:rPr>
              <a:t> </a:t>
            </a:r>
            <a:r>
              <a:rPr sz="2500" b="0" spc="-30" dirty="0">
                <a:solidFill>
                  <a:srgbClr val="BEDAFE"/>
                </a:solidFill>
                <a:latin typeface="Microsoft Sans Serif"/>
                <a:cs typeface="Microsoft Sans Serif"/>
              </a:rPr>
              <a:t>tecnológicas</a:t>
            </a:r>
            <a:r>
              <a:rPr sz="2500" b="0" spc="-100" dirty="0">
                <a:solidFill>
                  <a:srgbClr val="BEDAFE"/>
                </a:solidFill>
                <a:latin typeface="Microsoft Sans Serif"/>
                <a:cs typeface="Microsoft Sans Serif"/>
              </a:rPr>
              <a:t> </a:t>
            </a:r>
            <a:r>
              <a:rPr sz="2500" b="0" spc="-45" dirty="0">
                <a:solidFill>
                  <a:srgbClr val="BEDAFE"/>
                </a:solidFill>
                <a:latin typeface="Microsoft Sans Serif"/>
                <a:cs typeface="Microsoft Sans Serif"/>
              </a:rPr>
              <a:t>integrales</a:t>
            </a:r>
            <a:r>
              <a:rPr sz="2500" b="0" spc="-100" dirty="0">
                <a:solidFill>
                  <a:srgbClr val="BEDAFE"/>
                </a:solidFill>
                <a:latin typeface="Microsoft Sans Serif"/>
                <a:cs typeface="Microsoft Sans Serif"/>
              </a:rPr>
              <a:t> </a:t>
            </a:r>
            <a:r>
              <a:rPr sz="2500" b="0" spc="-30" dirty="0">
                <a:solidFill>
                  <a:srgbClr val="BEDAFE"/>
                </a:solidFill>
                <a:latin typeface="Microsoft Sans Serif"/>
                <a:cs typeface="Microsoft Sans Serif"/>
              </a:rPr>
              <a:t>en</a:t>
            </a:r>
            <a:r>
              <a:rPr sz="2500" b="0" spc="-100" dirty="0">
                <a:solidFill>
                  <a:srgbClr val="BEDAFE"/>
                </a:solidFill>
                <a:latin typeface="Microsoft Sans Serif"/>
                <a:cs typeface="Microsoft Sans Serif"/>
              </a:rPr>
              <a:t> </a:t>
            </a:r>
            <a:r>
              <a:rPr sz="2500" b="0" spc="-30" dirty="0">
                <a:solidFill>
                  <a:srgbClr val="BEDAFE"/>
                </a:solidFill>
                <a:latin typeface="Microsoft Sans Serif"/>
                <a:cs typeface="Microsoft Sans Serif"/>
              </a:rPr>
              <a:t>sectores</a:t>
            </a:r>
            <a:r>
              <a:rPr sz="2500" b="0" spc="-100" dirty="0">
                <a:solidFill>
                  <a:srgbClr val="BEDAFE"/>
                </a:solidFill>
                <a:latin typeface="Microsoft Sans Serif"/>
                <a:cs typeface="Microsoft Sans Serif"/>
              </a:rPr>
              <a:t> </a:t>
            </a:r>
            <a:r>
              <a:rPr sz="2500" b="0" spc="-10" dirty="0">
                <a:solidFill>
                  <a:srgbClr val="BEDAFE"/>
                </a:solidFill>
                <a:latin typeface="Microsoft Sans Serif"/>
                <a:cs typeface="Microsoft Sans Serif"/>
              </a:rPr>
              <a:t>clave</a:t>
            </a:r>
            <a:endParaRPr sz="2500">
              <a:latin typeface="Microsoft Sans Serif"/>
              <a:cs typeface="Microsoft Sans Serif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457200" y="1943099"/>
            <a:ext cx="8534400" cy="3790950"/>
            <a:chOff x="457200" y="1943099"/>
            <a:chExt cx="8534400" cy="3790950"/>
          </a:xfrm>
        </p:grpSpPr>
        <p:sp>
          <p:nvSpPr>
            <p:cNvPr id="4" name="object 4"/>
            <p:cNvSpPr/>
            <p:nvPr/>
          </p:nvSpPr>
          <p:spPr>
            <a:xfrm>
              <a:off x="457200" y="1943099"/>
              <a:ext cx="8534400" cy="3790950"/>
            </a:xfrm>
            <a:custGeom>
              <a:avLst/>
              <a:gdLst/>
              <a:ahLst/>
              <a:cxnLst/>
              <a:rect l="l" t="t" r="r" b="b"/>
              <a:pathLst>
                <a:path w="8534400" h="3790950">
                  <a:moveTo>
                    <a:pt x="8382000" y="3790950"/>
                  </a:moveTo>
                  <a:lnTo>
                    <a:pt x="152400" y="3790950"/>
                  </a:lnTo>
                  <a:lnTo>
                    <a:pt x="137387" y="3790224"/>
                  </a:lnTo>
                  <a:lnTo>
                    <a:pt x="94079" y="3779348"/>
                  </a:lnTo>
                  <a:lnTo>
                    <a:pt x="55765" y="3756415"/>
                  </a:lnTo>
                  <a:lnTo>
                    <a:pt x="25660" y="3723234"/>
                  </a:lnTo>
                  <a:lnTo>
                    <a:pt x="6525" y="3682722"/>
                  </a:lnTo>
                  <a:lnTo>
                    <a:pt x="0" y="3638550"/>
                  </a:lnTo>
                  <a:lnTo>
                    <a:pt x="0" y="152400"/>
                  </a:lnTo>
                  <a:lnTo>
                    <a:pt x="6525" y="108226"/>
                  </a:lnTo>
                  <a:lnTo>
                    <a:pt x="25660" y="67715"/>
                  </a:lnTo>
                  <a:lnTo>
                    <a:pt x="55765" y="34533"/>
                  </a:lnTo>
                  <a:lnTo>
                    <a:pt x="94079" y="11600"/>
                  </a:lnTo>
                  <a:lnTo>
                    <a:pt x="137387" y="725"/>
                  </a:lnTo>
                  <a:lnTo>
                    <a:pt x="152400" y="0"/>
                  </a:lnTo>
                  <a:lnTo>
                    <a:pt x="8382000" y="0"/>
                  </a:lnTo>
                  <a:lnTo>
                    <a:pt x="8426172" y="6525"/>
                  </a:lnTo>
                  <a:lnTo>
                    <a:pt x="8466684" y="25660"/>
                  </a:lnTo>
                  <a:lnTo>
                    <a:pt x="8499865" y="55765"/>
                  </a:lnTo>
                  <a:lnTo>
                    <a:pt x="8522798" y="94079"/>
                  </a:lnTo>
                  <a:lnTo>
                    <a:pt x="8533674" y="137387"/>
                  </a:lnTo>
                  <a:lnTo>
                    <a:pt x="8534400" y="152400"/>
                  </a:lnTo>
                  <a:lnTo>
                    <a:pt x="8534400" y="3638550"/>
                  </a:lnTo>
                  <a:lnTo>
                    <a:pt x="8527873" y="3682722"/>
                  </a:lnTo>
                  <a:lnTo>
                    <a:pt x="8508739" y="3723234"/>
                  </a:lnTo>
                  <a:lnTo>
                    <a:pt x="8478634" y="3756415"/>
                  </a:lnTo>
                  <a:lnTo>
                    <a:pt x="8440320" y="3779348"/>
                  </a:lnTo>
                  <a:lnTo>
                    <a:pt x="8397012" y="3790224"/>
                  </a:lnTo>
                  <a:lnTo>
                    <a:pt x="8382000" y="3790950"/>
                  </a:lnTo>
                  <a:close/>
                </a:path>
              </a:pathLst>
            </a:custGeom>
            <a:solidFill>
              <a:srgbClr val="FFFFFF">
                <a:alpha val="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57200" y="1943099"/>
              <a:ext cx="8534400" cy="3790950"/>
            </a:xfrm>
            <a:custGeom>
              <a:avLst/>
              <a:gdLst/>
              <a:ahLst/>
              <a:cxnLst/>
              <a:rect l="l" t="t" r="r" b="b"/>
              <a:pathLst>
                <a:path w="8534400" h="3790950">
                  <a:moveTo>
                    <a:pt x="8382000" y="3790950"/>
                  </a:moveTo>
                  <a:lnTo>
                    <a:pt x="152400" y="3790950"/>
                  </a:lnTo>
                  <a:lnTo>
                    <a:pt x="137387" y="3790224"/>
                  </a:lnTo>
                  <a:lnTo>
                    <a:pt x="94079" y="3779348"/>
                  </a:lnTo>
                  <a:lnTo>
                    <a:pt x="55765" y="3756415"/>
                  </a:lnTo>
                  <a:lnTo>
                    <a:pt x="25660" y="3723234"/>
                  </a:lnTo>
                  <a:lnTo>
                    <a:pt x="6525" y="3682722"/>
                  </a:lnTo>
                  <a:lnTo>
                    <a:pt x="0" y="3638550"/>
                  </a:lnTo>
                  <a:lnTo>
                    <a:pt x="0" y="152400"/>
                  </a:lnTo>
                  <a:lnTo>
                    <a:pt x="6525" y="108226"/>
                  </a:lnTo>
                  <a:lnTo>
                    <a:pt x="25660" y="67715"/>
                  </a:lnTo>
                  <a:lnTo>
                    <a:pt x="55765" y="34533"/>
                  </a:lnTo>
                  <a:lnTo>
                    <a:pt x="94079" y="11600"/>
                  </a:lnTo>
                  <a:lnTo>
                    <a:pt x="137387" y="725"/>
                  </a:lnTo>
                  <a:lnTo>
                    <a:pt x="152400" y="0"/>
                  </a:lnTo>
                  <a:lnTo>
                    <a:pt x="8382000" y="0"/>
                  </a:lnTo>
                  <a:lnTo>
                    <a:pt x="8397012" y="725"/>
                  </a:lnTo>
                  <a:lnTo>
                    <a:pt x="8411736" y="2900"/>
                  </a:lnTo>
                  <a:lnTo>
                    <a:pt x="8426172" y="6525"/>
                  </a:lnTo>
                  <a:lnTo>
                    <a:pt x="8434534" y="9525"/>
                  </a:lnTo>
                  <a:lnTo>
                    <a:pt x="152400" y="9525"/>
                  </a:lnTo>
                  <a:lnTo>
                    <a:pt x="145380" y="9696"/>
                  </a:lnTo>
                  <a:lnTo>
                    <a:pt x="104274" y="17873"/>
                  </a:lnTo>
                  <a:lnTo>
                    <a:pt x="67282" y="37645"/>
                  </a:lnTo>
                  <a:lnTo>
                    <a:pt x="37645" y="67281"/>
                  </a:lnTo>
                  <a:lnTo>
                    <a:pt x="17873" y="104274"/>
                  </a:lnTo>
                  <a:lnTo>
                    <a:pt x="9696" y="145380"/>
                  </a:lnTo>
                  <a:lnTo>
                    <a:pt x="9525" y="3638550"/>
                  </a:lnTo>
                  <a:lnTo>
                    <a:pt x="9696" y="3645569"/>
                  </a:lnTo>
                  <a:lnTo>
                    <a:pt x="17873" y="3686675"/>
                  </a:lnTo>
                  <a:lnTo>
                    <a:pt x="37645" y="3723667"/>
                  </a:lnTo>
                  <a:lnTo>
                    <a:pt x="67282" y="3753303"/>
                  </a:lnTo>
                  <a:lnTo>
                    <a:pt x="104274" y="3773076"/>
                  </a:lnTo>
                  <a:lnTo>
                    <a:pt x="145380" y="3781253"/>
                  </a:lnTo>
                  <a:lnTo>
                    <a:pt x="152400" y="3781425"/>
                  </a:lnTo>
                  <a:lnTo>
                    <a:pt x="8434531" y="3781425"/>
                  </a:lnTo>
                  <a:lnTo>
                    <a:pt x="8426172" y="3784424"/>
                  </a:lnTo>
                  <a:lnTo>
                    <a:pt x="8411736" y="3788049"/>
                  </a:lnTo>
                  <a:lnTo>
                    <a:pt x="8397012" y="3790224"/>
                  </a:lnTo>
                  <a:lnTo>
                    <a:pt x="8382000" y="3790950"/>
                  </a:lnTo>
                  <a:close/>
                </a:path>
                <a:path w="8534400" h="3790950">
                  <a:moveTo>
                    <a:pt x="8434531" y="3781425"/>
                  </a:moveTo>
                  <a:lnTo>
                    <a:pt x="8382000" y="3781425"/>
                  </a:lnTo>
                  <a:lnTo>
                    <a:pt x="8389019" y="3781253"/>
                  </a:lnTo>
                  <a:lnTo>
                    <a:pt x="8396004" y="3780738"/>
                  </a:lnTo>
                  <a:lnTo>
                    <a:pt x="8436675" y="3770549"/>
                  </a:lnTo>
                  <a:lnTo>
                    <a:pt x="8472639" y="3748994"/>
                  </a:lnTo>
                  <a:lnTo>
                    <a:pt x="8500796" y="3717926"/>
                  </a:lnTo>
                  <a:lnTo>
                    <a:pt x="8518725" y="3680025"/>
                  </a:lnTo>
                  <a:lnTo>
                    <a:pt x="8524875" y="3638550"/>
                  </a:lnTo>
                  <a:lnTo>
                    <a:pt x="8524875" y="152400"/>
                  </a:lnTo>
                  <a:lnTo>
                    <a:pt x="8518725" y="110924"/>
                  </a:lnTo>
                  <a:lnTo>
                    <a:pt x="8500796" y="73022"/>
                  </a:lnTo>
                  <a:lnTo>
                    <a:pt x="8472639" y="41954"/>
                  </a:lnTo>
                  <a:lnTo>
                    <a:pt x="8436675" y="20400"/>
                  </a:lnTo>
                  <a:lnTo>
                    <a:pt x="8396004" y="10211"/>
                  </a:lnTo>
                  <a:lnTo>
                    <a:pt x="8382000" y="9525"/>
                  </a:lnTo>
                  <a:lnTo>
                    <a:pt x="8434534" y="9525"/>
                  </a:lnTo>
                  <a:lnTo>
                    <a:pt x="8478634" y="34533"/>
                  </a:lnTo>
                  <a:lnTo>
                    <a:pt x="8508739" y="67715"/>
                  </a:lnTo>
                  <a:lnTo>
                    <a:pt x="8527874" y="108226"/>
                  </a:lnTo>
                  <a:lnTo>
                    <a:pt x="8534400" y="152400"/>
                  </a:lnTo>
                  <a:lnTo>
                    <a:pt x="8534400" y="3638550"/>
                  </a:lnTo>
                  <a:lnTo>
                    <a:pt x="8533723" y="3652554"/>
                  </a:lnTo>
                  <a:lnTo>
                    <a:pt x="8533674" y="3653562"/>
                  </a:lnTo>
                  <a:lnTo>
                    <a:pt x="8522798" y="3696870"/>
                  </a:lnTo>
                  <a:lnTo>
                    <a:pt x="8499865" y="3735184"/>
                  </a:lnTo>
                  <a:lnTo>
                    <a:pt x="8466684" y="3765289"/>
                  </a:lnTo>
                  <a:lnTo>
                    <a:pt x="8440320" y="3779348"/>
                  </a:lnTo>
                  <a:lnTo>
                    <a:pt x="8434531" y="3781425"/>
                  </a:lnTo>
                  <a:close/>
                </a:path>
              </a:pathLst>
            </a:custGeom>
            <a:solidFill>
              <a:srgbClr val="FFFFFF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695324" y="2181225"/>
              <a:ext cx="609600" cy="609600"/>
            </a:xfrm>
            <a:custGeom>
              <a:avLst/>
              <a:gdLst/>
              <a:ahLst/>
              <a:cxnLst/>
              <a:rect l="l" t="t" r="r" b="b"/>
              <a:pathLst>
                <a:path w="609600" h="609600">
                  <a:moveTo>
                    <a:pt x="304800" y="609600"/>
                  </a:moveTo>
                  <a:lnTo>
                    <a:pt x="260076" y="606300"/>
                  </a:lnTo>
                  <a:lnTo>
                    <a:pt x="216321" y="596475"/>
                  </a:lnTo>
                  <a:lnTo>
                    <a:pt x="174480" y="580335"/>
                  </a:lnTo>
                  <a:lnTo>
                    <a:pt x="135462" y="558232"/>
                  </a:lnTo>
                  <a:lnTo>
                    <a:pt x="100108" y="530642"/>
                  </a:lnTo>
                  <a:lnTo>
                    <a:pt x="69186" y="498163"/>
                  </a:lnTo>
                  <a:lnTo>
                    <a:pt x="43364" y="461498"/>
                  </a:lnTo>
                  <a:lnTo>
                    <a:pt x="23201" y="421441"/>
                  </a:lnTo>
                  <a:lnTo>
                    <a:pt x="9134" y="378860"/>
                  </a:lnTo>
                  <a:lnTo>
                    <a:pt x="1467" y="334675"/>
                  </a:lnTo>
                  <a:lnTo>
                    <a:pt x="0" y="304800"/>
                  </a:lnTo>
                  <a:lnTo>
                    <a:pt x="366" y="289844"/>
                  </a:lnTo>
                  <a:lnTo>
                    <a:pt x="5856" y="245336"/>
                  </a:lnTo>
                  <a:lnTo>
                    <a:pt x="17817" y="202115"/>
                  </a:lnTo>
                  <a:lnTo>
                    <a:pt x="35990" y="161118"/>
                  </a:lnTo>
                  <a:lnTo>
                    <a:pt x="59982" y="123230"/>
                  </a:lnTo>
                  <a:lnTo>
                    <a:pt x="89273" y="89273"/>
                  </a:lnTo>
                  <a:lnTo>
                    <a:pt x="123230" y="59981"/>
                  </a:lnTo>
                  <a:lnTo>
                    <a:pt x="161118" y="35990"/>
                  </a:lnTo>
                  <a:lnTo>
                    <a:pt x="202115" y="17817"/>
                  </a:lnTo>
                  <a:lnTo>
                    <a:pt x="245336" y="5856"/>
                  </a:lnTo>
                  <a:lnTo>
                    <a:pt x="289844" y="367"/>
                  </a:lnTo>
                  <a:lnTo>
                    <a:pt x="304800" y="0"/>
                  </a:lnTo>
                  <a:lnTo>
                    <a:pt x="319755" y="367"/>
                  </a:lnTo>
                  <a:lnTo>
                    <a:pt x="364263" y="5856"/>
                  </a:lnTo>
                  <a:lnTo>
                    <a:pt x="407484" y="17817"/>
                  </a:lnTo>
                  <a:lnTo>
                    <a:pt x="448481" y="35990"/>
                  </a:lnTo>
                  <a:lnTo>
                    <a:pt x="486369" y="59981"/>
                  </a:lnTo>
                  <a:lnTo>
                    <a:pt x="520326" y="89273"/>
                  </a:lnTo>
                  <a:lnTo>
                    <a:pt x="549617" y="123230"/>
                  </a:lnTo>
                  <a:lnTo>
                    <a:pt x="573609" y="161118"/>
                  </a:lnTo>
                  <a:lnTo>
                    <a:pt x="591782" y="202115"/>
                  </a:lnTo>
                  <a:lnTo>
                    <a:pt x="603743" y="245336"/>
                  </a:lnTo>
                  <a:lnTo>
                    <a:pt x="609233" y="289844"/>
                  </a:lnTo>
                  <a:lnTo>
                    <a:pt x="609600" y="304800"/>
                  </a:lnTo>
                  <a:lnTo>
                    <a:pt x="609233" y="319756"/>
                  </a:lnTo>
                  <a:lnTo>
                    <a:pt x="603743" y="364263"/>
                  </a:lnTo>
                  <a:lnTo>
                    <a:pt x="591782" y="407484"/>
                  </a:lnTo>
                  <a:lnTo>
                    <a:pt x="573609" y="448481"/>
                  </a:lnTo>
                  <a:lnTo>
                    <a:pt x="549617" y="486369"/>
                  </a:lnTo>
                  <a:lnTo>
                    <a:pt x="520326" y="520325"/>
                  </a:lnTo>
                  <a:lnTo>
                    <a:pt x="486369" y="549617"/>
                  </a:lnTo>
                  <a:lnTo>
                    <a:pt x="448481" y="573609"/>
                  </a:lnTo>
                  <a:lnTo>
                    <a:pt x="407484" y="591782"/>
                  </a:lnTo>
                  <a:lnTo>
                    <a:pt x="364263" y="603743"/>
                  </a:lnTo>
                  <a:lnTo>
                    <a:pt x="319755" y="609232"/>
                  </a:lnTo>
                  <a:lnTo>
                    <a:pt x="304800" y="609600"/>
                  </a:lnTo>
                  <a:close/>
                </a:path>
              </a:pathLst>
            </a:custGeom>
            <a:solidFill>
              <a:srgbClr val="3B81F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856945" y="2327028"/>
              <a:ext cx="286385" cy="318135"/>
            </a:xfrm>
            <a:custGeom>
              <a:avLst/>
              <a:gdLst/>
              <a:ahLst/>
              <a:cxnLst/>
              <a:rect l="l" t="t" r="r" b="b"/>
              <a:pathLst>
                <a:path w="286384" h="318135">
                  <a:moveTo>
                    <a:pt x="16179" y="190746"/>
                  </a:moveTo>
                  <a:lnTo>
                    <a:pt x="13113" y="190756"/>
                  </a:lnTo>
                  <a:lnTo>
                    <a:pt x="10282" y="189946"/>
                  </a:lnTo>
                  <a:lnTo>
                    <a:pt x="7685" y="188316"/>
                  </a:lnTo>
                  <a:lnTo>
                    <a:pt x="5088" y="186686"/>
                  </a:lnTo>
                  <a:lnTo>
                    <a:pt x="3128" y="184489"/>
                  </a:lnTo>
                  <a:lnTo>
                    <a:pt x="1805" y="181723"/>
                  </a:lnTo>
                  <a:lnTo>
                    <a:pt x="481" y="178958"/>
                  </a:lnTo>
                  <a:lnTo>
                    <a:pt x="0" y="176052"/>
                  </a:lnTo>
                  <a:lnTo>
                    <a:pt x="359" y="173008"/>
                  </a:lnTo>
                  <a:lnTo>
                    <a:pt x="719" y="169963"/>
                  </a:lnTo>
                  <a:lnTo>
                    <a:pt x="1865" y="167250"/>
                  </a:lnTo>
                  <a:lnTo>
                    <a:pt x="3796" y="164869"/>
                  </a:lnTo>
                  <a:lnTo>
                    <a:pt x="160959" y="2944"/>
                  </a:lnTo>
                  <a:lnTo>
                    <a:pt x="162173" y="1543"/>
                  </a:lnTo>
                  <a:lnTo>
                    <a:pt x="163691" y="674"/>
                  </a:lnTo>
                  <a:lnTo>
                    <a:pt x="165515" y="337"/>
                  </a:lnTo>
                  <a:lnTo>
                    <a:pt x="167338" y="0"/>
                  </a:lnTo>
                  <a:lnTo>
                    <a:pt x="169067" y="268"/>
                  </a:lnTo>
                  <a:lnTo>
                    <a:pt x="170702" y="1143"/>
                  </a:lnTo>
                  <a:lnTo>
                    <a:pt x="172337" y="2017"/>
                  </a:lnTo>
                  <a:lnTo>
                    <a:pt x="173520" y="3306"/>
                  </a:lnTo>
                  <a:lnTo>
                    <a:pt x="174251" y="5010"/>
                  </a:lnTo>
                  <a:lnTo>
                    <a:pt x="174983" y="6714"/>
                  </a:lnTo>
                  <a:lnTo>
                    <a:pt x="175103" y="8459"/>
                  </a:lnTo>
                  <a:lnTo>
                    <a:pt x="174611" y="10247"/>
                  </a:lnTo>
                  <a:lnTo>
                    <a:pt x="144131" y="105814"/>
                  </a:lnTo>
                  <a:lnTo>
                    <a:pt x="143219" y="108256"/>
                  </a:lnTo>
                  <a:lnTo>
                    <a:pt x="142926" y="110769"/>
                  </a:lnTo>
                  <a:lnTo>
                    <a:pt x="143252" y="113355"/>
                  </a:lnTo>
                  <a:lnTo>
                    <a:pt x="143577" y="115941"/>
                  </a:lnTo>
                  <a:lnTo>
                    <a:pt x="144485" y="118303"/>
                  </a:lnTo>
                  <a:lnTo>
                    <a:pt x="145974" y="120442"/>
                  </a:lnTo>
                  <a:lnTo>
                    <a:pt x="147463" y="122581"/>
                  </a:lnTo>
                  <a:lnTo>
                    <a:pt x="149364" y="124252"/>
                  </a:lnTo>
                  <a:lnTo>
                    <a:pt x="151676" y="125454"/>
                  </a:lnTo>
                  <a:lnTo>
                    <a:pt x="153988" y="126657"/>
                  </a:lnTo>
                  <a:lnTo>
                    <a:pt x="156448" y="127254"/>
                  </a:lnTo>
                  <a:lnTo>
                    <a:pt x="159054" y="127246"/>
                  </a:lnTo>
                  <a:lnTo>
                    <a:pt x="270179" y="127246"/>
                  </a:lnTo>
                  <a:lnTo>
                    <a:pt x="284553" y="136268"/>
                  </a:lnTo>
                  <a:lnTo>
                    <a:pt x="285876" y="139034"/>
                  </a:lnTo>
                  <a:lnTo>
                    <a:pt x="286358" y="141939"/>
                  </a:lnTo>
                  <a:lnTo>
                    <a:pt x="285998" y="144983"/>
                  </a:lnTo>
                  <a:lnTo>
                    <a:pt x="285638" y="148028"/>
                  </a:lnTo>
                  <a:lnTo>
                    <a:pt x="284493" y="150741"/>
                  </a:lnTo>
                  <a:lnTo>
                    <a:pt x="282561" y="153122"/>
                  </a:lnTo>
                  <a:lnTo>
                    <a:pt x="125399" y="315047"/>
                  </a:lnTo>
                  <a:lnTo>
                    <a:pt x="124185" y="316448"/>
                  </a:lnTo>
                  <a:lnTo>
                    <a:pt x="122666" y="317317"/>
                  </a:lnTo>
                  <a:lnTo>
                    <a:pt x="120843" y="317655"/>
                  </a:lnTo>
                  <a:lnTo>
                    <a:pt x="119020" y="317992"/>
                  </a:lnTo>
                  <a:lnTo>
                    <a:pt x="117291" y="317723"/>
                  </a:lnTo>
                  <a:lnTo>
                    <a:pt x="115656" y="316849"/>
                  </a:lnTo>
                  <a:lnTo>
                    <a:pt x="114021" y="315974"/>
                  </a:lnTo>
                  <a:lnTo>
                    <a:pt x="112838" y="314685"/>
                  </a:lnTo>
                  <a:lnTo>
                    <a:pt x="112106" y="312981"/>
                  </a:lnTo>
                  <a:lnTo>
                    <a:pt x="111374" y="311278"/>
                  </a:lnTo>
                  <a:lnTo>
                    <a:pt x="111255" y="309532"/>
                  </a:lnTo>
                  <a:lnTo>
                    <a:pt x="111746" y="307744"/>
                  </a:lnTo>
                  <a:lnTo>
                    <a:pt x="142226" y="212177"/>
                  </a:lnTo>
                  <a:lnTo>
                    <a:pt x="143138" y="209736"/>
                  </a:lnTo>
                  <a:lnTo>
                    <a:pt x="143432" y="207222"/>
                  </a:lnTo>
                  <a:lnTo>
                    <a:pt x="143106" y="204636"/>
                  </a:lnTo>
                  <a:lnTo>
                    <a:pt x="142780" y="202050"/>
                  </a:lnTo>
                  <a:lnTo>
                    <a:pt x="141873" y="199688"/>
                  </a:lnTo>
                  <a:lnTo>
                    <a:pt x="140383" y="197549"/>
                  </a:lnTo>
                  <a:lnTo>
                    <a:pt x="138894" y="195410"/>
                  </a:lnTo>
                  <a:lnTo>
                    <a:pt x="136993" y="193740"/>
                  </a:lnTo>
                  <a:lnTo>
                    <a:pt x="134681" y="192537"/>
                  </a:lnTo>
                  <a:lnTo>
                    <a:pt x="132369" y="191334"/>
                  </a:lnTo>
                  <a:lnTo>
                    <a:pt x="129910" y="190737"/>
                  </a:lnTo>
                  <a:lnTo>
                    <a:pt x="127304" y="190746"/>
                  </a:lnTo>
                  <a:lnTo>
                    <a:pt x="16179" y="190746"/>
                  </a:lnTo>
                  <a:close/>
                </a:path>
              </a:pathLst>
            </a:custGeom>
            <a:ln w="3174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04618" y="3752545"/>
              <a:ext cx="209957" cy="210036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04618" y="4133545"/>
              <a:ext cx="209957" cy="210036"/>
            </a:xfrm>
            <a:prstGeom prst="rect">
              <a:avLst/>
            </a:prstGeom>
          </p:spPr>
        </p:pic>
      </p:grpSp>
      <p:sp>
        <p:nvSpPr>
          <p:cNvPr id="10" name="object 10"/>
          <p:cNvSpPr txBox="1"/>
          <p:nvPr/>
        </p:nvSpPr>
        <p:spPr>
          <a:xfrm>
            <a:off x="682625" y="2208754"/>
            <a:ext cx="7874000" cy="231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774700">
              <a:lnSpc>
                <a:spcPct val="100000"/>
              </a:lnSpc>
              <a:spcBef>
                <a:spcPts val="105"/>
              </a:spcBef>
            </a:pPr>
            <a:r>
              <a:rPr sz="3050" b="1" spc="-145" dirty="0">
                <a:solidFill>
                  <a:srgbClr val="FFFFFF"/>
                </a:solidFill>
                <a:latin typeface="Arial"/>
                <a:cs typeface="Arial"/>
              </a:rPr>
              <a:t>Eficiencia</a:t>
            </a:r>
            <a:r>
              <a:rPr sz="3050" b="1" spc="-1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050" b="1" spc="-45" dirty="0">
                <a:solidFill>
                  <a:srgbClr val="FFFFFF"/>
                </a:solidFill>
                <a:latin typeface="Arial"/>
                <a:cs typeface="Arial"/>
              </a:rPr>
              <a:t>Energética</a:t>
            </a:r>
            <a:endParaRPr sz="3050" dirty="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1814"/>
              </a:spcBef>
            </a:pPr>
            <a:r>
              <a:rPr sz="2000" spc="-40" dirty="0">
                <a:solidFill>
                  <a:srgbClr val="DAE9FE"/>
                </a:solidFill>
                <a:latin typeface="Microsoft Sans Serif"/>
                <a:cs typeface="Microsoft Sans Serif"/>
              </a:rPr>
              <a:t>Optimización</a:t>
            </a:r>
            <a:r>
              <a:rPr sz="2000" spc="-95" dirty="0">
                <a:solidFill>
                  <a:srgbClr val="DAE9FE"/>
                </a:solidFill>
                <a:latin typeface="Microsoft Sans Serif"/>
                <a:cs typeface="Microsoft Sans Serif"/>
              </a:rPr>
              <a:t> </a:t>
            </a:r>
            <a:r>
              <a:rPr sz="2000" spc="-35" dirty="0" err="1">
                <a:solidFill>
                  <a:srgbClr val="DAE9FE"/>
                </a:solidFill>
                <a:latin typeface="Microsoft Sans Serif"/>
                <a:cs typeface="Microsoft Sans Serif"/>
              </a:rPr>
              <a:t>energética</a:t>
            </a:r>
            <a:r>
              <a:rPr sz="2000" spc="-70" dirty="0">
                <a:solidFill>
                  <a:srgbClr val="DAE9FE"/>
                </a:solidFill>
                <a:latin typeface="Microsoft Sans Serif"/>
                <a:cs typeface="Microsoft Sans Serif"/>
              </a:rPr>
              <a:t> </a:t>
            </a:r>
            <a:r>
              <a:rPr sz="2000" spc="-30" dirty="0">
                <a:solidFill>
                  <a:srgbClr val="DAE9FE"/>
                </a:solidFill>
                <a:latin typeface="Microsoft Sans Serif"/>
                <a:cs typeface="Microsoft Sans Serif"/>
              </a:rPr>
              <a:t>integral</a:t>
            </a:r>
            <a:r>
              <a:rPr sz="1950" spc="-180" dirty="0">
                <a:solidFill>
                  <a:srgbClr val="DAE9FE"/>
                </a:solidFill>
                <a:latin typeface="Batang"/>
                <a:cs typeface="Batang"/>
              </a:rPr>
              <a:t>,</a:t>
            </a:r>
            <a:r>
              <a:rPr sz="1950" spc="-145" dirty="0">
                <a:solidFill>
                  <a:srgbClr val="DAE9FE"/>
                </a:solidFill>
                <a:latin typeface="Batang"/>
                <a:cs typeface="Batang"/>
              </a:rPr>
              <a:t> </a:t>
            </a:r>
            <a:r>
              <a:rPr sz="2000" spc="-20" dirty="0">
                <a:solidFill>
                  <a:srgbClr val="DAE9FE"/>
                </a:solidFill>
                <a:latin typeface="Microsoft Sans Serif"/>
                <a:cs typeface="Microsoft Sans Serif"/>
              </a:rPr>
              <a:t>gestión</a:t>
            </a:r>
            <a:r>
              <a:rPr sz="2000" spc="-65" dirty="0">
                <a:solidFill>
                  <a:srgbClr val="DAE9FE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DAE9FE"/>
                </a:solidFill>
                <a:latin typeface="Microsoft Sans Serif"/>
                <a:cs typeface="Microsoft Sans Serif"/>
              </a:rPr>
              <a:t>de</a:t>
            </a:r>
            <a:r>
              <a:rPr sz="2000" spc="-60" dirty="0">
                <a:solidFill>
                  <a:srgbClr val="DAE9FE"/>
                </a:solidFill>
                <a:latin typeface="Microsoft Sans Serif"/>
                <a:cs typeface="Microsoft Sans Serif"/>
              </a:rPr>
              <a:t> demanda</a:t>
            </a:r>
            <a:r>
              <a:rPr sz="2000" spc="-65" dirty="0">
                <a:solidFill>
                  <a:srgbClr val="DAE9FE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DAE9FE"/>
                </a:solidFill>
                <a:latin typeface="Microsoft Sans Serif"/>
                <a:cs typeface="Microsoft Sans Serif"/>
              </a:rPr>
              <a:t>y</a:t>
            </a:r>
            <a:r>
              <a:rPr sz="2000" spc="-60" dirty="0">
                <a:solidFill>
                  <a:srgbClr val="DAE9FE"/>
                </a:solidFill>
                <a:latin typeface="Microsoft Sans Serif"/>
                <a:cs typeface="Microsoft Sans Serif"/>
              </a:rPr>
              <a:t> </a:t>
            </a:r>
            <a:r>
              <a:rPr lang="es-ES" sz="2000" spc="-10" dirty="0">
                <a:solidFill>
                  <a:srgbClr val="DAE9FE"/>
                </a:solidFill>
                <a:latin typeface="Microsoft Sans Serif"/>
                <a:cs typeface="Microsoft Sans Serif"/>
              </a:rPr>
              <a:t>fotovoltaica</a:t>
            </a:r>
            <a:r>
              <a:rPr sz="1950" spc="-10" dirty="0">
                <a:solidFill>
                  <a:srgbClr val="DAE9FE"/>
                </a:solidFill>
                <a:latin typeface="Batang"/>
                <a:cs typeface="Batang"/>
              </a:rPr>
              <a:t>.</a:t>
            </a:r>
            <a:endParaRPr lang="es-ES" sz="1950" spc="-10" dirty="0">
              <a:solidFill>
                <a:srgbClr val="DAE9FE"/>
              </a:solidFill>
              <a:latin typeface="Batang"/>
              <a:cs typeface="Batang"/>
            </a:endParaRPr>
          </a:p>
          <a:p>
            <a:pPr marL="12700" marR="5080">
              <a:lnSpc>
                <a:spcPct val="100000"/>
              </a:lnSpc>
              <a:spcBef>
                <a:spcPts val="1814"/>
              </a:spcBef>
            </a:pPr>
            <a:endParaRPr sz="1950" dirty="0">
              <a:latin typeface="Batang"/>
              <a:cs typeface="Batang"/>
            </a:endParaRPr>
          </a:p>
          <a:p>
            <a:pPr marL="355600" marR="3368040">
              <a:lnSpc>
                <a:spcPct val="151500"/>
              </a:lnSpc>
              <a:spcBef>
                <a:spcPts val="305"/>
              </a:spcBef>
            </a:pPr>
            <a:r>
              <a:rPr sz="165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Ahorros</a:t>
            </a:r>
            <a:r>
              <a:rPr sz="1650" spc="-4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5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energéticos</a:t>
            </a:r>
            <a:r>
              <a:rPr sz="1650" spc="-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50" spc="-30" dirty="0">
                <a:solidFill>
                  <a:srgbClr val="FFFFFF"/>
                </a:solidFill>
                <a:latin typeface="Microsoft Sans Serif"/>
                <a:cs typeface="Microsoft Sans Serif"/>
              </a:rPr>
              <a:t>medibles</a:t>
            </a:r>
            <a:r>
              <a:rPr sz="1650" spc="-4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50" dirty="0">
                <a:solidFill>
                  <a:srgbClr val="FFFFFF"/>
                </a:solidFill>
                <a:latin typeface="Microsoft Sans Serif"/>
                <a:cs typeface="Microsoft Sans Serif"/>
              </a:rPr>
              <a:t>y</a:t>
            </a:r>
            <a:r>
              <a:rPr sz="1650" spc="-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garantizados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. </a:t>
            </a:r>
            <a:r>
              <a:rPr sz="1650" spc="-25" dirty="0">
                <a:solidFill>
                  <a:srgbClr val="FFFFFF"/>
                </a:solidFill>
                <a:latin typeface="Microsoft Sans Serif"/>
                <a:cs typeface="Microsoft Sans Serif"/>
              </a:rPr>
              <a:t>Digitalización</a:t>
            </a:r>
            <a:r>
              <a:rPr sz="1650" spc="-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50" dirty="0">
                <a:solidFill>
                  <a:srgbClr val="FFFFFF"/>
                </a:solidFill>
                <a:latin typeface="Microsoft Sans Serif"/>
                <a:cs typeface="Microsoft Sans Serif"/>
              </a:rPr>
              <a:t>y</a:t>
            </a:r>
            <a:r>
              <a:rPr sz="1650" spc="-35" dirty="0">
                <a:solidFill>
                  <a:srgbClr val="FFFFFF"/>
                </a:solidFill>
                <a:latin typeface="Microsoft Sans Serif"/>
                <a:cs typeface="Microsoft Sans Serif"/>
              </a:rPr>
              <a:t> IA</a:t>
            </a:r>
            <a:r>
              <a:rPr sz="1650" spc="-3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50" spc="-25" dirty="0">
                <a:solidFill>
                  <a:srgbClr val="FFFFFF"/>
                </a:solidFill>
                <a:latin typeface="Microsoft Sans Serif"/>
                <a:cs typeface="Microsoft Sans Serif"/>
              </a:rPr>
              <a:t>para</a:t>
            </a:r>
            <a:r>
              <a:rPr sz="1650" spc="-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5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optimización</a:t>
            </a:r>
            <a:r>
              <a:rPr sz="1650" spc="-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continua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.</a:t>
            </a:r>
            <a:endParaRPr sz="1600" dirty="0">
              <a:latin typeface="Microsoft Sans Serif"/>
              <a:cs typeface="Microsoft Sans Serif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695325" y="4981574"/>
            <a:ext cx="8058150" cy="514350"/>
            <a:chOff x="695325" y="4981574"/>
            <a:chExt cx="8058150" cy="514350"/>
          </a:xfrm>
        </p:grpSpPr>
        <p:sp>
          <p:nvSpPr>
            <p:cNvPr id="12" name="object 12"/>
            <p:cNvSpPr/>
            <p:nvPr/>
          </p:nvSpPr>
          <p:spPr>
            <a:xfrm>
              <a:off x="695325" y="4981574"/>
              <a:ext cx="8058150" cy="514350"/>
            </a:xfrm>
            <a:custGeom>
              <a:avLst/>
              <a:gdLst/>
              <a:ahLst/>
              <a:cxnLst/>
              <a:rect l="l" t="t" r="r" b="b"/>
              <a:pathLst>
                <a:path w="8058150" h="514350">
                  <a:moveTo>
                    <a:pt x="7943850" y="514350"/>
                  </a:moveTo>
                  <a:lnTo>
                    <a:pt x="114300" y="514350"/>
                  </a:lnTo>
                  <a:lnTo>
                    <a:pt x="103040" y="513806"/>
                  </a:lnTo>
                  <a:lnTo>
                    <a:pt x="60364" y="500837"/>
                  </a:lnTo>
                  <a:lnTo>
                    <a:pt x="25900" y="472525"/>
                  </a:lnTo>
                  <a:lnTo>
                    <a:pt x="4894" y="433179"/>
                  </a:lnTo>
                  <a:lnTo>
                    <a:pt x="0" y="400050"/>
                  </a:lnTo>
                  <a:lnTo>
                    <a:pt x="0" y="114300"/>
                  </a:lnTo>
                  <a:lnTo>
                    <a:pt x="8700" y="70558"/>
                  </a:lnTo>
                  <a:lnTo>
                    <a:pt x="33477" y="33477"/>
                  </a:lnTo>
                  <a:lnTo>
                    <a:pt x="70559" y="8700"/>
                  </a:lnTo>
                  <a:lnTo>
                    <a:pt x="114300" y="0"/>
                  </a:lnTo>
                  <a:lnTo>
                    <a:pt x="7943850" y="0"/>
                  </a:lnTo>
                  <a:lnTo>
                    <a:pt x="7987590" y="8700"/>
                  </a:lnTo>
                  <a:lnTo>
                    <a:pt x="8024672" y="33477"/>
                  </a:lnTo>
                  <a:lnTo>
                    <a:pt x="8049448" y="70558"/>
                  </a:lnTo>
                  <a:lnTo>
                    <a:pt x="8058150" y="114300"/>
                  </a:lnTo>
                  <a:lnTo>
                    <a:pt x="8058150" y="400050"/>
                  </a:lnTo>
                  <a:lnTo>
                    <a:pt x="8049448" y="443790"/>
                  </a:lnTo>
                  <a:lnTo>
                    <a:pt x="8024672" y="480872"/>
                  </a:lnTo>
                  <a:lnTo>
                    <a:pt x="7987590" y="505649"/>
                  </a:lnTo>
                  <a:lnTo>
                    <a:pt x="7943850" y="514350"/>
                  </a:lnTo>
                  <a:close/>
                </a:path>
              </a:pathLst>
            </a:custGeom>
            <a:solidFill>
              <a:srgbClr val="2562EB">
                <a:alpha val="301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695325" y="4981574"/>
              <a:ext cx="8058150" cy="514350"/>
            </a:xfrm>
            <a:custGeom>
              <a:avLst/>
              <a:gdLst/>
              <a:ahLst/>
              <a:cxnLst/>
              <a:rect l="l" t="t" r="r" b="b"/>
              <a:pathLst>
                <a:path w="8058150" h="514350">
                  <a:moveTo>
                    <a:pt x="7943850" y="514350"/>
                  </a:moveTo>
                  <a:lnTo>
                    <a:pt x="114300" y="514350"/>
                  </a:lnTo>
                  <a:lnTo>
                    <a:pt x="103040" y="513806"/>
                  </a:lnTo>
                  <a:lnTo>
                    <a:pt x="60364" y="500837"/>
                  </a:lnTo>
                  <a:lnTo>
                    <a:pt x="25900" y="472525"/>
                  </a:lnTo>
                  <a:lnTo>
                    <a:pt x="4894" y="433179"/>
                  </a:lnTo>
                  <a:lnTo>
                    <a:pt x="0" y="400050"/>
                  </a:lnTo>
                  <a:lnTo>
                    <a:pt x="0" y="114300"/>
                  </a:lnTo>
                  <a:lnTo>
                    <a:pt x="8700" y="70558"/>
                  </a:lnTo>
                  <a:lnTo>
                    <a:pt x="33477" y="33477"/>
                  </a:lnTo>
                  <a:lnTo>
                    <a:pt x="70559" y="8700"/>
                  </a:lnTo>
                  <a:lnTo>
                    <a:pt x="114300" y="0"/>
                  </a:lnTo>
                  <a:lnTo>
                    <a:pt x="7943850" y="0"/>
                  </a:lnTo>
                  <a:lnTo>
                    <a:pt x="7987590" y="8700"/>
                  </a:lnTo>
                  <a:lnTo>
                    <a:pt x="7989337" y="9525"/>
                  </a:lnTo>
                  <a:lnTo>
                    <a:pt x="107420" y="9525"/>
                  </a:lnTo>
                  <a:lnTo>
                    <a:pt x="100606" y="10196"/>
                  </a:lnTo>
                  <a:lnTo>
                    <a:pt x="61810" y="23360"/>
                  </a:lnTo>
                  <a:lnTo>
                    <a:pt x="31004" y="50369"/>
                  </a:lnTo>
                  <a:lnTo>
                    <a:pt x="12880" y="87111"/>
                  </a:lnTo>
                  <a:lnTo>
                    <a:pt x="9524" y="107421"/>
                  </a:lnTo>
                  <a:lnTo>
                    <a:pt x="9524" y="406929"/>
                  </a:lnTo>
                  <a:lnTo>
                    <a:pt x="20133" y="446500"/>
                  </a:lnTo>
                  <a:lnTo>
                    <a:pt x="45077" y="479000"/>
                  </a:lnTo>
                  <a:lnTo>
                    <a:pt x="80560" y="499481"/>
                  </a:lnTo>
                  <a:lnTo>
                    <a:pt x="107420" y="504824"/>
                  </a:lnTo>
                  <a:lnTo>
                    <a:pt x="7989337" y="504824"/>
                  </a:lnTo>
                  <a:lnTo>
                    <a:pt x="7987590" y="505649"/>
                  </a:lnTo>
                  <a:lnTo>
                    <a:pt x="7976979" y="509455"/>
                  </a:lnTo>
                  <a:lnTo>
                    <a:pt x="7966152" y="512174"/>
                  </a:lnTo>
                  <a:lnTo>
                    <a:pt x="7955109" y="513806"/>
                  </a:lnTo>
                  <a:lnTo>
                    <a:pt x="7943850" y="514350"/>
                  </a:lnTo>
                  <a:close/>
                </a:path>
                <a:path w="8058150" h="514350">
                  <a:moveTo>
                    <a:pt x="7989337" y="504824"/>
                  </a:moveTo>
                  <a:lnTo>
                    <a:pt x="7950729" y="504824"/>
                  </a:lnTo>
                  <a:lnTo>
                    <a:pt x="7957542" y="504153"/>
                  </a:lnTo>
                  <a:lnTo>
                    <a:pt x="7971037" y="501469"/>
                  </a:lnTo>
                  <a:lnTo>
                    <a:pt x="8007779" y="483344"/>
                  </a:lnTo>
                  <a:lnTo>
                    <a:pt x="8034788" y="452539"/>
                  </a:lnTo>
                  <a:lnTo>
                    <a:pt x="8047953" y="413743"/>
                  </a:lnTo>
                  <a:lnTo>
                    <a:pt x="8048625" y="406929"/>
                  </a:lnTo>
                  <a:lnTo>
                    <a:pt x="8048625" y="107421"/>
                  </a:lnTo>
                  <a:lnTo>
                    <a:pt x="8038015" y="67847"/>
                  </a:lnTo>
                  <a:lnTo>
                    <a:pt x="8013072" y="35348"/>
                  </a:lnTo>
                  <a:lnTo>
                    <a:pt x="7977588" y="14867"/>
                  </a:lnTo>
                  <a:lnTo>
                    <a:pt x="7950729" y="9525"/>
                  </a:lnTo>
                  <a:lnTo>
                    <a:pt x="7989337" y="9525"/>
                  </a:lnTo>
                  <a:lnTo>
                    <a:pt x="8024672" y="33477"/>
                  </a:lnTo>
                  <a:lnTo>
                    <a:pt x="8049449" y="70558"/>
                  </a:lnTo>
                  <a:lnTo>
                    <a:pt x="8058150" y="114300"/>
                  </a:lnTo>
                  <a:lnTo>
                    <a:pt x="8058150" y="400050"/>
                  </a:lnTo>
                  <a:lnTo>
                    <a:pt x="8049449" y="443790"/>
                  </a:lnTo>
                  <a:lnTo>
                    <a:pt x="8024672" y="480872"/>
                  </a:lnTo>
                  <a:lnTo>
                    <a:pt x="7997784" y="500837"/>
                  </a:lnTo>
                  <a:lnTo>
                    <a:pt x="7989337" y="504824"/>
                  </a:lnTo>
                  <a:close/>
                </a:path>
              </a:pathLst>
            </a:custGeom>
            <a:solidFill>
              <a:srgbClr val="60A5FA">
                <a:alpha val="301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2628999" y="5086293"/>
            <a:ext cx="4191000" cy="25135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50" i="1" spc="-55" dirty="0">
                <a:solidFill>
                  <a:srgbClr val="FFFFFF"/>
                </a:solidFill>
                <a:latin typeface="Arial"/>
                <a:cs typeface="Arial"/>
              </a:rPr>
              <a:t>Retrofits</a:t>
            </a:r>
            <a:r>
              <a:rPr sz="1550" i="1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50" i="1" spc="-45" dirty="0">
                <a:solidFill>
                  <a:srgbClr val="FFFFFF"/>
                </a:solidFill>
                <a:latin typeface="Arial"/>
                <a:cs typeface="Arial"/>
              </a:rPr>
              <a:t>industriales</a:t>
            </a:r>
            <a:r>
              <a:rPr sz="1500" i="1" spc="-45" dirty="0">
                <a:solidFill>
                  <a:srgbClr val="FFFFFF"/>
                </a:solidFill>
                <a:latin typeface="Arial"/>
                <a:cs typeface="Arial"/>
              </a:rPr>
              <a:t>,</a:t>
            </a:r>
            <a:r>
              <a:rPr sz="1500" i="1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s-ES" sz="1550" i="1" spc="-114" dirty="0">
                <a:solidFill>
                  <a:srgbClr val="FFFFFF"/>
                </a:solidFill>
                <a:latin typeface="Arial"/>
                <a:cs typeface="Arial"/>
              </a:rPr>
              <a:t>control de energía y</a:t>
            </a:r>
            <a:r>
              <a:rPr sz="1550" i="1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50" i="1" spc="-50" dirty="0">
                <a:solidFill>
                  <a:srgbClr val="FFFFFF"/>
                </a:solidFill>
                <a:latin typeface="Arial"/>
                <a:cs typeface="Arial"/>
              </a:rPr>
              <a:t>demanda</a:t>
            </a:r>
            <a:endParaRPr sz="1550" dirty="0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9296400" y="1943099"/>
            <a:ext cx="8534400" cy="3790950"/>
            <a:chOff x="9296400" y="1943099"/>
            <a:chExt cx="8534400" cy="3790950"/>
          </a:xfrm>
        </p:grpSpPr>
        <p:sp>
          <p:nvSpPr>
            <p:cNvPr id="16" name="object 16"/>
            <p:cNvSpPr/>
            <p:nvPr/>
          </p:nvSpPr>
          <p:spPr>
            <a:xfrm>
              <a:off x="9296400" y="1943099"/>
              <a:ext cx="8534400" cy="3790950"/>
            </a:xfrm>
            <a:custGeom>
              <a:avLst/>
              <a:gdLst/>
              <a:ahLst/>
              <a:cxnLst/>
              <a:rect l="l" t="t" r="r" b="b"/>
              <a:pathLst>
                <a:path w="8534400" h="3790950">
                  <a:moveTo>
                    <a:pt x="8382000" y="3790950"/>
                  </a:moveTo>
                  <a:lnTo>
                    <a:pt x="152400" y="3790950"/>
                  </a:lnTo>
                  <a:lnTo>
                    <a:pt x="137387" y="3790224"/>
                  </a:lnTo>
                  <a:lnTo>
                    <a:pt x="94079" y="3779348"/>
                  </a:lnTo>
                  <a:lnTo>
                    <a:pt x="55765" y="3756415"/>
                  </a:lnTo>
                  <a:lnTo>
                    <a:pt x="25660" y="3723234"/>
                  </a:lnTo>
                  <a:lnTo>
                    <a:pt x="6525" y="3682722"/>
                  </a:lnTo>
                  <a:lnTo>
                    <a:pt x="0" y="3638550"/>
                  </a:lnTo>
                  <a:lnTo>
                    <a:pt x="0" y="152400"/>
                  </a:lnTo>
                  <a:lnTo>
                    <a:pt x="6525" y="108226"/>
                  </a:lnTo>
                  <a:lnTo>
                    <a:pt x="25660" y="67715"/>
                  </a:lnTo>
                  <a:lnTo>
                    <a:pt x="55765" y="34533"/>
                  </a:lnTo>
                  <a:lnTo>
                    <a:pt x="94079" y="11600"/>
                  </a:lnTo>
                  <a:lnTo>
                    <a:pt x="137387" y="725"/>
                  </a:lnTo>
                  <a:lnTo>
                    <a:pt x="152400" y="0"/>
                  </a:lnTo>
                  <a:lnTo>
                    <a:pt x="8382000" y="0"/>
                  </a:lnTo>
                  <a:lnTo>
                    <a:pt x="8426172" y="6525"/>
                  </a:lnTo>
                  <a:lnTo>
                    <a:pt x="8466684" y="25660"/>
                  </a:lnTo>
                  <a:lnTo>
                    <a:pt x="8499865" y="55765"/>
                  </a:lnTo>
                  <a:lnTo>
                    <a:pt x="8522798" y="94079"/>
                  </a:lnTo>
                  <a:lnTo>
                    <a:pt x="8533674" y="137387"/>
                  </a:lnTo>
                  <a:lnTo>
                    <a:pt x="8534400" y="152400"/>
                  </a:lnTo>
                  <a:lnTo>
                    <a:pt x="8534400" y="3638550"/>
                  </a:lnTo>
                  <a:lnTo>
                    <a:pt x="8527873" y="3682722"/>
                  </a:lnTo>
                  <a:lnTo>
                    <a:pt x="8508739" y="3723234"/>
                  </a:lnTo>
                  <a:lnTo>
                    <a:pt x="8478634" y="3756415"/>
                  </a:lnTo>
                  <a:lnTo>
                    <a:pt x="8440320" y="3779348"/>
                  </a:lnTo>
                  <a:lnTo>
                    <a:pt x="8397012" y="3790224"/>
                  </a:lnTo>
                  <a:lnTo>
                    <a:pt x="8382000" y="3790950"/>
                  </a:lnTo>
                  <a:close/>
                </a:path>
              </a:pathLst>
            </a:custGeom>
            <a:solidFill>
              <a:srgbClr val="FFFFFF">
                <a:alpha val="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9296400" y="1943099"/>
              <a:ext cx="8534400" cy="3790950"/>
            </a:xfrm>
            <a:custGeom>
              <a:avLst/>
              <a:gdLst/>
              <a:ahLst/>
              <a:cxnLst/>
              <a:rect l="l" t="t" r="r" b="b"/>
              <a:pathLst>
                <a:path w="8534400" h="3790950">
                  <a:moveTo>
                    <a:pt x="8382000" y="3790950"/>
                  </a:moveTo>
                  <a:lnTo>
                    <a:pt x="152400" y="3790950"/>
                  </a:lnTo>
                  <a:lnTo>
                    <a:pt x="137387" y="3790224"/>
                  </a:lnTo>
                  <a:lnTo>
                    <a:pt x="94079" y="3779348"/>
                  </a:lnTo>
                  <a:lnTo>
                    <a:pt x="55765" y="3756415"/>
                  </a:lnTo>
                  <a:lnTo>
                    <a:pt x="25660" y="3723234"/>
                  </a:lnTo>
                  <a:lnTo>
                    <a:pt x="6525" y="3682722"/>
                  </a:lnTo>
                  <a:lnTo>
                    <a:pt x="0" y="3638550"/>
                  </a:lnTo>
                  <a:lnTo>
                    <a:pt x="0" y="152400"/>
                  </a:lnTo>
                  <a:lnTo>
                    <a:pt x="6525" y="108226"/>
                  </a:lnTo>
                  <a:lnTo>
                    <a:pt x="25660" y="67715"/>
                  </a:lnTo>
                  <a:lnTo>
                    <a:pt x="55765" y="34533"/>
                  </a:lnTo>
                  <a:lnTo>
                    <a:pt x="94079" y="11600"/>
                  </a:lnTo>
                  <a:lnTo>
                    <a:pt x="137387" y="725"/>
                  </a:lnTo>
                  <a:lnTo>
                    <a:pt x="152400" y="0"/>
                  </a:lnTo>
                  <a:lnTo>
                    <a:pt x="8382000" y="0"/>
                  </a:lnTo>
                  <a:lnTo>
                    <a:pt x="8397012" y="725"/>
                  </a:lnTo>
                  <a:lnTo>
                    <a:pt x="8411736" y="2900"/>
                  </a:lnTo>
                  <a:lnTo>
                    <a:pt x="8426172" y="6525"/>
                  </a:lnTo>
                  <a:lnTo>
                    <a:pt x="8434534" y="9525"/>
                  </a:lnTo>
                  <a:lnTo>
                    <a:pt x="152400" y="9525"/>
                  </a:lnTo>
                  <a:lnTo>
                    <a:pt x="145380" y="9696"/>
                  </a:lnTo>
                  <a:lnTo>
                    <a:pt x="104273" y="17873"/>
                  </a:lnTo>
                  <a:lnTo>
                    <a:pt x="67280" y="37645"/>
                  </a:lnTo>
                  <a:lnTo>
                    <a:pt x="37644" y="67281"/>
                  </a:lnTo>
                  <a:lnTo>
                    <a:pt x="17872" y="104274"/>
                  </a:lnTo>
                  <a:lnTo>
                    <a:pt x="9696" y="145380"/>
                  </a:lnTo>
                  <a:lnTo>
                    <a:pt x="9525" y="3638550"/>
                  </a:lnTo>
                  <a:lnTo>
                    <a:pt x="9696" y="3645569"/>
                  </a:lnTo>
                  <a:lnTo>
                    <a:pt x="17872" y="3686675"/>
                  </a:lnTo>
                  <a:lnTo>
                    <a:pt x="37644" y="3723667"/>
                  </a:lnTo>
                  <a:lnTo>
                    <a:pt x="67280" y="3753303"/>
                  </a:lnTo>
                  <a:lnTo>
                    <a:pt x="104273" y="3773076"/>
                  </a:lnTo>
                  <a:lnTo>
                    <a:pt x="145380" y="3781253"/>
                  </a:lnTo>
                  <a:lnTo>
                    <a:pt x="152400" y="3781425"/>
                  </a:lnTo>
                  <a:lnTo>
                    <a:pt x="8434531" y="3781425"/>
                  </a:lnTo>
                  <a:lnTo>
                    <a:pt x="8426172" y="3784424"/>
                  </a:lnTo>
                  <a:lnTo>
                    <a:pt x="8411736" y="3788049"/>
                  </a:lnTo>
                  <a:lnTo>
                    <a:pt x="8397012" y="3790224"/>
                  </a:lnTo>
                  <a:lnTo>
                    <a:pt x="8382000" y="3790950"/>
                  </a:lnTo>
                  <a:close/>
                </a:path>
                <a:path w="8534400" h="3790950">
                  <a:moveTo>
                    <a:pt x="8434531" y="3781425"/>
                  </a:moveTo>
                  <a:lnTo>
                    <a:pt x="8382000" y="3781425"/>
                  </a:lnTo>
                  <a:lnTo>
                    <a:pt x="8389019" y="3781253"/>
                  </a:lnTo>
                  <a:lnTo>
                    <a:pt x="8396004" y="3780738"/>
                  </a:lnTo>
                  <a:lnTo>
                    <a:pt x="8436674" y="3770549"/>
                  </a:lnTo>
                  <a:lnTo>
                    <a:pt x="8472637" y="3748994"/>
                  </a:lnTo>
                  <a:lnTo>
                    <a:pt x="8500793" y="3717926"/>
                  </a:lnTo>
                  <a:lnTo>
                    <a:pt x="8518723" y="3680025"/>
                  </a:lnTo>
                  <a:lnTo>
                    <a:pt x="8524875" y="3638550"/>
                  </a:lnTo>
                  <a:lnTo>
                    <a:pt x="8524875" y="152400"/>
                  </a:lnTo>
                  <a:lnTo>
                    <a:pt x="8518723" y="110924"/>
                  </a:lnTo>
                  <a:lnTo>
                    <a:pt x="8500794" y="73022"/>
                  </a:lnTo>
                  <a:lnTo>
                    <a:pt x="8472637" y="41954"/>
                  </a:lnTo>
                  <a:lnTo>
                    <a:pt x="8436674" y="20400"/>
                  </a:lnTo>
                  <a:lnTo>
                    <a:pt x="8396004" y="10211"/>
                  </a:lnTo>
                  <a:lnTo>
                    <a:pt x="8382000" y="9525"/>
                  </a:lnTo>
                  <a:lnTo>
                    <a:pt x="8434534" y="9525"/>
                  </a:lnTo>
                  <a:lnTo>
                    <a:pt x="8478634" y="34533"/>
                  </a:lnTo>
                  <a:lnTo>
                    <a:pt x="8508739" y="67715"/>
                  </a:lnTo>
                  <a:lnTo>
                    <a:pt x="8527874" y="108226"/>
                  </a:lnTo>
                  <a:lnTo>
                    <a:pt x="8534400" y="152400"/>
                  </a:lnTo>
                  <a:lnTo>
                    <a:pt x="8534400" y="3638550"/>
                  </a:lnTo>
                  <a:lnTo>
                    <a:pt x="8527874" y="3682722"/>
                  </a:lnTo>
                  <a:lnTo>
                    <a:pt x="8508739" y="3723234"/>
                  </a:lnTo>
                  <a:lnTo>
                    <a:pt x="8478634" y="3756415"/>
                  </a:lnTo>
                  <a:lnTo>
                    <a:pt x="8440320" y="3779348"/>
                  </a:lnTo>
                  <a:lnTo>
                    <a:pt x="8434531" y="3781425"/>
                  </a:lnTo>
                  <a:close/>
                </a:path>
              </a:pathLst>
            </a:custGeom>
            <a:solidFill>
              <a:srgbClr val="FFFFFF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9534524" y="2181225"/>
              <a:ext cx="609600" cy="609600"/>
            </a:xfrm>
            <a:custGeom>
              <a:avLst/>
              <a:gdLst/>
              <a:ahLst/>
              <a:cxnLst/>
              <a:rect l="l" t="t" r="r" b="b"/>
              <a:pathLst>
                <a:path w="609600" h="609600">
                  <a:moveTo>
                    <a:pt x="304800" y="609600"/>
                  </a:moveTo>
                  <a:lnTo>
                    <a:pt x="260077" y="606300"/>
                  </a:lnTo>
                  <a:lnTo>
                    <a:pt x="216321" y="596475"/>
                  </a:lnTo>
                  <a:lnTo>
                    <a:pt x="174480" y="580335"/>
                  </a:lnTo>
                  <a:lnTo>
                    <a:pt x="135461" y="558232"/>
                  </a:lnTo>
                  <a:lnTo>
                    <a:pt x="100108" y="530642"/>
                  </a:lnTo>
                  <a:lnTo>
                    <a:pt x="69187" y="498163"/>
                  </a:lnTo>
                  <a:lnTo>
                    <a:pt x="43364" y="461498"/>
                  </a:lnTo>
                  <a:lnTo>
                    <a:pt x="23200" y="421441"/>
                  </a:lnTo>
                  <a:lnTo>
                    <a:pt x="9134" y="378860"/>
                  </a:lnTo>
                  <a:lnTo>
                    <a:pt x="1467" y="334675"/>
                  </a:lnTo>
                  <a:lnTo>
                    <a:pt x="0" y="304800"/>
                  </a:lnTo>
                  <a:lnTo>
                    <a:pt x="367" y="289844"/>
                  </a:lnTo>
                  <a:lnTo>
                    <a:pt x="5856" y="245336"/>
                  </a:lnTo>
                  <a:lnTo>
                    <a:pt x="17818" y="202115"/>
                  </a:lnTo>
                  <a:lnTo>
                    <a:pt x="35990" y="161118"/>
                  </a:lnTo>
                  <a:lnTo>
                    <a:pt x="59982" y="123230"/>
                  </a:lnTo>
                  <a:lnTo>
                    <a:pt x="89273" y="89273"/>
                  </a:lnTo>
                  <a:lnTo>
                    <a:pt x="123230" y="59981"/>
                  </a:lnTo>
                  <a:lnTo>
                    <a:pt x="161118" y="35990"/>
                  </a:lnTo>
                  <a:lnTo>
                    <a:pt x="202115" y="17817"/>
                  </a:lnTo>
                  <a:lnTo>
                    <a:pt x="245336" y="5856"/>
                  </a:lnTo>
                  <a:lnTo>
                    <a:pt x="289844" y="367"/>
                  </a:lnTo>
                  <a:lnTo>
                    <a:pt x="304800" y="0"/>
                  </a:lnTo>
                  <a:lnTo>
                    <a:pt x="319756" y="367"/>
                  </a:lnTo>
                  <a:lnTo>
                    <a:pt x="364262" y="5856"/>
                  </a:lnTo>
                  <a:lnTo>
                    <a:pt x="407483" y="17817"/>
                  </a:lnTo>
                  <a:lnTo>
                    <a:pt x="448480" y="35990"/>
                  </a:lnTo>
                  <a:lnTo>
                    <a:pt x="486369" y="59981"/>
                  </a:lnTo>
                  <a:lnTo>
                    <a:pt x="520325" y="89273"/>
                  </a:lnTo>
                  <a:lnTo>
                    <a:pt x="549618" y="123230"/>
                  </a:lnTo>
                  <a:lnTo>
                    <a:pt x="573608" y="161118"/>
                  </a:lnTo>
                  <a:lnTo>
                    <a:pt x="591783" y="202115"/>
                  </a:lnTo>
                  <a:lnTo>
                    <a:pt x="603743" y="245336"/>
                  </a:lnTo>
                  <a:lnTo>
                    <a:pt x="609233" y="289844"/>
                  </a:lnTo>
                  <a:lnTo>
                    <a:pt x="609600" y="304800"/>
                  </a:lnTo>
                  <a:lnTo>
                    <a:pt x="609233" y="319756"/>
                  </a:lnTo>
                  <a:lnTo>
                    <a:pt x="603743" y="364263"/>
                  </a:lnTo>
                  <a:lnTo>
                    <a:pt x="591782" y="407484"/>
                  </a:lnTo>
                  <a:lnTo>
                    <a:pt x="573608" y="448481"/>
                  </a:lnTo>
                  <a:lnTo>
                    <a:pt x="549618" y="486369"/>
                  </a:lnTo>
                  <a:lnTo>
                    <a:pt x="520325" y="520325"/>
                  </a:lnTo>
                  <a:lnTo>
                    <a:pt x="486368" y="549617"/>
                  </a:lnTo>
                  <a:lnTo>
                    <a:pt x="448480" y="573609"/>
                  </a:lnTo>
                  <a:lnTo>
                    <a:pt x="407483" y="591782"/>
                  </a:lnTo>
                  <a:lnTo>
                    <a:pt x="364262" y="603743"/>
                  </a:lnTo>
                  <a:lnTo>
                    <a:pt x="319756" y="609232"/>
                  </a:lnTo>
                  <a:lnTo>
                    <a:pt x="304800" y="609600"/>
                  </a:lnTo>
                  <a:close/>
                </a:path>
              </a:pathLst>
            </a:custGeom>
            <a:solidFill>
              <a:srgbClr val="A754F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9682035" y="2373312"/>
              <a:ext cx="45085" cy="225425"/>
            </a:xfrm>
            <a:custGeom>
              <a:avLst/>
              <a:gdLst/>
              <a:ahLst/>
              <a:cxnLst/>
              <a:rect l="l" t="t" r="r" b="b"/>
              <a:pathLst>
                <a:path w="45084" h="225425">
                  <a:moveTo>
                    <a:pt x="44576" y="225424"/>
                  </a:moveTo>
                  <a:lnTo>
                    <a:pt x="14858" y="184149"/>
                  </a:lnTo>
                  <a:lnTo>
                    <a:pt x="0" y="137159"/>
                  </a:lnTo>
                  <a:lnTo>
                    <a:pt x="0" y="88264"/>
                  </a:lnTo>
                  <a:lnTo>
                    <a:pt x="14858" y="41274"/>
                  </a:lnTo>
                  <a:lnTo>
                    <a:pt x="44576" y="0"/>
                  </a:lnTo>
                </a:path>
              </a:pathLst>
            </a:custGeom>
            <a:ln w="3174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0" name="object 2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729390" y="2401887"/>
              <a:ext cx="219868" cy="168274"/>
            </a:xfrm>
            <a:prstGeom prst="rect">
              <a:avLst/>
            </a:prstGeom>
          </p:spPr>
        </p:pic>
        <p:sp>
          <p:nvSpPr>
            <p:cNvPr id="21" name="object 21"/>
            <p:cNvSpPr/>
            <p:nvPr/>
          </p:nvSpPr>
          <p:spPr>
            <a:xfrm>
              <a:off x="9952037" y="2373312"/>
              <a:ext cx="45085" cy="224154"/>
            </a:xfrm>
            <a:custGeom>
              <a:avLst/>
              <a:gdLst/>
              <a:ahLst/>
              <a:cxnLst/>
              <a:rect l="l" t="t" r="r" b="b"/>
              <a:pathLst>
                <a:path w="45084" h="224155">
                  <a:moveTo>
                    <a:pt x="0" y="0"/>
                  </a:moveTo>
                  <a:lnTo>
                    <a:pt x="29717" y="41109"/>
                  </a:lnTo>
                  <a:lnTo>
                    <a:pt x="44576" y="87706"/>
                  </a:lnTo>
                  <a:lnTo>
                    <a:pt x="44576" y="136131"/>
                  </a:lnTo>
                  <a:lnTo>
                    <a:pt x="29717" y="182727"/>
                  </a:lnTo>
                  <a:lnTo>
                    <a:pt x="0" y="223837"/>
                  </a:lnTo>
                </a:path>
              </a:pathLst>
            </a:custGeom>
            <a:ln w="3174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22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543818" y="3447745"/>
              <a:ext cx="209957" cy="210036"/>
            </a:xfrm>
            <a:prstGeom prst="rect">
              <a:avLst/>
            </a:prstGeom>
          </p:spPr>
        </p:pic>
        <p:pic>
          <p:nvPicPr>
            <p:cNvPr id="23" name="object 2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543818" y="3828745"/>
              <a:ext cx="209957" cy="210036"/>
            </a:xfrm>
            <a:prstGeom prst="rect">
              <a:avLst/>
            </a:prstGeom>
          </p:spPr>
        </p:pic>
      </p:grpSp>
      <p:sp>
        <p:nvSpPr>
          <p:cNvPr id="24" name="object 24"/>
          <p:cNvSpPr txBox="1"/>
          <p:nvPr/>
        </p:nvSpPr>
        <p:spPr>
          <a:xfrm>
            <a:off x="9521825" y="2208754"/>
            <a:ext cx="7192009" cy="182816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774700">
              <a:lnSpc>
                <a:spcPct val="100000"/>
              </a:lnSpc>
              <a:spcBef>
                <a:spcPts val="105"/>
              </a:spcBef>
            </a:pPr>
            <a:r>
              <a:rPr sz="3050" b="1" spc="-105" dirty="0">
                <a:solidFill>
                  <a:srgbClr val="FFFFFF"/>
                </a:solidFill>
                <a:latin typeface="Arial"/>
                <a:cs typeface="Arial"/>
              </a:rPr>
              <a:t>Telecomunicaciones</a:t>
            </a:r>
            <a:endParaRPr sz="30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814"/>
              </a:spcBef>
            </a:pPr>
            <a:r>
              <a:rPr sz="2000" spc="-30" dirty="0">
                <a:solidFill>
                  <a:srgbClr val="DAE9FE"/>
                </a:solidFill>
                <a:latin typeface="Microsoft Sans Serif"/>
                <a:cs typeface="Microsoft Sans Serif"/>
              </a:rPr>
              <a:t>Conectividad</a:t>
            </a:r>
            <a:r>
              <a:rPr sz="2000" spc="-105" dirty="0">
                <a:solidFill>
                  <a:srgbClr val="DAE9FE"/>
                </a:solidFill>
                <a:latin typeface="Microsoft Sans Serif"/>
                <a:cs typeface="Microsoft Sans Serif"/>
              </a:rPr>
              <a:t> </a:t>
            </a:r>
            <a:r>
              <a:rPr sz="2000" spc="-65" dirty="0">
                <a:solidFill>
                  <a:srgbClr val="DAE9FE"/>
                </a:solidFill>
                <a:latin typeface="Microsoft Sans Serif"/>
                <a:cs typeface="Microsoft Sans Serif"/>
              </a:rPr>
              <a:t>avanzada</a:t>
            </a:r>
            <a:r>
              <a:rPr sz="2000" spc="-55" dirty="0">
                <a:solidFill>
                  <a:srgbClr val="DAE9FE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DAE9FE"/>
                </a:solidFill>
                <a:latin typeface="Microsoft Sans Serif"/>
                <a:cs typeface="Microsoft Sans Serif"/>
              </a:rPr>
              <a:t>con</a:t>
            </a:r>
            <a:r>
              <a:rPr sz="2000" spc="-45" dirty="0">
                <a:solidFill>
                  <a:srgbClr val="DAE9FE"/>
                </a:solidFill>
                <a:latin typeface="Microsoft Sans Serif"/>
                <a:cs typeface="Microsoft Sans Serif"/>
              </a:rPr>
              <a:t> </a:t>
            </a:r>
            <a:r>
              <a:rPr sz="1950" spc="-125" dirty="0">
                <a:solidFill>
                  <a:srgbClr val="DAE9FE"/>
                </a:solidFill>
                <a:latin typeface="Batang"/>
                <a:cs typeface="Batang"/>
              </a:rPr>
              <a:t>5</a:t>
            </a:r>
            <a:r>
              <a:rPr sz="2000" spc="-125" dirty="0">
                <a:solidFill>
                  <a:srgbClr val="DAE9FE"/>
                </a:solidFill>
                <a:latin typeface="Microsoft Sans Serif"/>
                <a:cs typeface="Microsoft Sans Serif"/>
              </a:rPr>
              <a:t>G</a:t>
            </a:r>
            <a:r>
              <a:rPr sz="1950" spc="-125" dirty="0">
                <a:solidFill>
                  <a:srgbClr val="DAE9FE"/>
                </a:solidFill>
                <a:latin typeface="Batang"/>
                <a:cs typeface="Batang"/>
              </a:rPr>
              <a:t>,</a:t>
            </a:r>
            <a:r>
              <a:rPr sz="1950" spc="-145" dirty="0">
                <a:solidFill>
                  <a:srgbClr val="DAE9FE"/>
                </a:solidFill>
                <a:latin typeface="Batang"/>
                <a:cs typeface="Batang"/>
              </a:rPr>
              <a:t> </a:t>
            </a:r>
            <a:r>
              <a:rPr sz="2000" spc="-20" dirty="0">
                <a:solidFill>
                  <a:srgbClr val="DAE9FE"/>
                </a:solidFill>
                <a:latin typeface="Microsoft Sans Serif"/>
                <a:cs typeface="Microsoft Sans Serif"/>
              </a:rPr>
              <a:t>fibra</a:t>
            </a:r>
            <a:r>
              <a:rPr sz="1950" spc="-20" dirty="0">
                <a:solidFill>
                  <a:srgbClr val="DAE9FE"/>
                </a:solidFill>
                <a:latin typeface="Batang"/>
                <a:cs typeface="Batang"/>
              </a:rPr>
              <a:t>,</a:t>
            </a:r>
            <a:r>
              <a:rPr sz="1950" spc="-145" dirty="0">
                <a:solidFill>
                  <a:srgbClr val="DAE9FE"/>
                </a:solidFill>
                <a:latin typeface="Batang"/>
                <a:cs typeface="Batang"/>
              </a:rPr>
              <a:t> </a:t>
            </a:r>
            <a:r>
              <a:rPr sz="2000" spc="-140" dirty="0">
                <a:solidFill>
                  <a:srgbClr val="DAE9FE"/>
                </a:solidFill>
                <a:latin typeface="Microsoft Sans Serif"/>
                <a:cs typeface="Microsoft Sans Serif"/>
              </a:rPr>
              <a:t>FWA</a:t>
            </a:r>
            <a:r>
              <a:rPr sz="1950" spc="-140" dirty="0">
                <a:solidFill>
                  <a:srgbClr val="DAE9FE"/>
                </a:solidFill>
                <a:latin typeface="Batang"/>
                <a:cs typeface="Batang"/>
              </a:rPr>
              <a:t>,</a:t>
            </a:r>
            <a:r>
              <a:rPr sz="1950" spc="-145" dirty="0">
                <a:solidFill>
                  <a:srgbClr val="DAE9FE"/>
                </a:solidFill>
                <a:latin typeface="Batang"/>
                <a:cs typeface="Batang"/>
              </a:rPr>
              <a:t> </a:t>
            </a:r>
            <a:r>
              <a:rPr sz="2000" spc="-105" dirty="0">
                <a:solidFill>
                  <a:srgbClr val="DAE9FE"/>
                </a:solidFill>
                <a:latin typeface="Microsoft Sans Serif"/>
                <a:cs typeface="Microsoft Sans Serif"/>
              </a:rPr>
              <a:t>IoT</a:t>
            </a:r>
            <a:r>
              <a:rPr sz="2000" spc="-30" dirty="0">
                <a:solidFill>
                  <a:srgbClr val="DAE9FE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DAE9FE"/>
                </a:solidFill>
                <a:latin typeface="Microsoft Sans Serif"/>
                <a:cs typeface="Microsoft Sans Serif"/>
              </a:rPr>
              <a:t>y</a:t>
            </a:r>
            <a:r>
              <a:rPr sz="2000" spc="-40" dirty="0">
                <a:solidFill>
                  <a:srgbClr val="DAE9FE"/>
                </a:solidFill>
                <a:latin typeface="Microsoft Sans Serif"/>
                <a:cs typeface="Microsoft Sans Serif"/>
              </a:rPr>
              <a:t> </a:t>
            </a:r>
            <a:r>
              <a:rPr sz="2000" spc="-20" dirty="0">
                <a:solidFill>
                  <a:srgbClr val="DAE9FE"/>
                </a:solidFill>
                <a:latin typeface="Microsoft Sans Serif"/>
                <a:cs typeface="Microsoft Sans Serif"/>
              </a:rPr>
              <a:t>edge</a:t>
            </a:r>
            <a:r>
              <a:rPr sz="2000" spc="-45" dirty="0">
                <a:solidFill>
                  <a:srgbClr val="DAE9FE"/>
                </a:solidFill>
                <a:latin typeface="Microsoft Sans Serif"/>
                <a:cs typeface="Microsoft Sans Serif"/>
              </a:rPr>
              <a:t> </a:t>
            </a:r>
            <a:r>
              <a:rPr sz="2000" spc="-10" dirty="0">
                <a:solidFill>
                  <a:srgbClr val="DAE9FE"/>
                </a:solidFill>
                <a:latin typeface="Microsoft Sans Serif"/>
                <a:cs typeface="Microsoft Sans Serif"/>
              </a:rPr>
              <a:t>computing</a:t>
            </a:r>
            <a:r>
              <a:rPr sz="1950" spc="-10" dirty="0">
                <a:solidFill>
                  <a:srgbClr val="DAE9FE"/>
                </a:solidFill>
                <a:latin typeface="Batang"/>
                <a:cs typeface="Batang"/>
              </a:rPr>
              <a:t>.</a:t>
            </a:r>
            <a:endParaRPr sz="1950">
              <a:latin typeface="Batang"/>
              <a:cs typeface="Batang"/>
            </a:endParaRPr>
          </a:p>
          <a:p>
            <a:pPr marL="355600" marR="3065780">
              <a:lnSpc>
                <a:spcPct val="151500"/>
              </a:lnSpc>
              <a:spcBef>
                <a:spcPts val="305"/>
              </a:spcBef>
            </a:pPr>
            <a:r>
              <a:rPr sz="1650" spc="-85" dirty="0">
                <a:solidFill>
                  <a:srgbClr val="FFFFFF"/>
                </a:solidFill>
                <a:latin typeface="Microsoft Sans Serif"/>
                <a:cs typeface="Microsoft Sans Serif"/>
              </a:rPr>
              <a:t>Redes</a:t>
            </a:r>
            <a:r>
              <a:rPr sz="1650" spc="-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5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privadas</a:t>
            </a:r>
            <a:r>
              <a:rPr sz="1650" spc="-9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25" dirty="0">
                <a:solidFill>
                  <a:srgbClr val="FFFFFF"/>
                </a:solidFill>
                <a:latin typeface="Microsoft Sans Serif"/>
                <a:cs typeface="Microsoft Sans Serif"/>
              </a:rPr>
              <a:t>4</a:t>
            </a:r>
            <a:r>
              <a:rPr sz="1650" spc="-25" dirty="0">
                <a:solidFill>
                  <a:srgbClr val="FFFFFF"/>
                </a:solidFill>
                <a:latin typeface="Microsoft Sans Serif"/>
                <a:cs typeface="Microsoft Sans Serif"/>
              </a:rPr>
              <a:t>G</a:t>
            </a:r>
            <a:r>
              <a:rPr sz="1600" spc="-25" dirty="0">
                <a:solidFill>
                  <a:srgbClr val="FFFFFF"/>
                </a:solidFill>
                <a:latin typeface="Microsoft Sans Serif"/>
                <a:cs typeface="Microsoft Sans Serif"/>
              </a:rPr>
              <a:t>/5</a:t>
            </a:r>
            <a:r>
              <a:rPr sz="1650" spc="-25" dirty="0">
                <a:solidFill>
                  <a:srgbClr val="FFFFFF"/>
                </a:solidFill>
                <a:latin typeface="Microsoft Sans Serif"/>
                <a:cs typeface="Microsoft Sans Serif"/>
              </a:rPr>
              <a:t>G</a:t>
            </a:r>
            <a:r>
              <a:rPr sz="1650" spc="-5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50" spc="-25" dirty="0">
                <a:solidFill>
                  <a:srgbClr val="FFFFFF"/>
                </a:solidFill>
                <a:latin typeface="Microsoft Sans Serif"/>
                <a:cs typeface="Microsoft Sans Serif"/>
              </a:rPr>
              <a:t>para</a:t>
            </a:r>
            <a:r>
              <a:rPr sz="1650" spc="-6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industria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. </a:t>
            </a:r>
            <a:r>
              <a:rPr sz="1650" spc="-35" dirty="0">
                <a:solidFill>
                  <a:srgbClr val="FFFFFF"/>
                </a:solidFill>
                <a:latin typeface="Microsoft Sans Serif"/>
                <a:cs typeface="Microsoft Sans Serif"/>
              </a:rPr>
              <a:t>Convergencia</a:t>
            </a:r>
            <a:r>
              <a:rPr sz="1650" spc="-5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50" spc="-60" dirty="0">
                <a:solidFill>
                  <a:srgbClr val="FFFFFF"/>
                </a:solidFill>
                <a:latin typeface="Microsoft Sans Serif"/>
                <a:cs typeface="Microsoft Sans Serif"/>
              </a:rPr>
              <a:t>IT</a:t>
            </a:r>
            <a:r>
              <a:rPr sz="1600" spc="-60" dirty="0">
                <a:solidFill>
                  <a:srgbClr val="FFFFFF"/>
                </a:solidFill>
                <a:latin typeface="Microsoft Sans Serif"/>
                <a:cs typeface="Microsoft Sans Serif"/>
              </a:rPr>
              <a:t>/</a:t>
            </a:r>
            <a:r>
              <a:rPr sz="1650" spc="-60" dirty="0">
                <a:solidFill>
                  <a:srgbClr val="FFFFFF"/>
                </a:solidFill>
                <a:latin typeface="Microsoft Sans Serif"/>
                <a:cs typeface="Microsoft Sans Serif"/>
              </a:rPr>
              <a:t>OT</a:t>
            </a:r>
            <a:r>
              <a:rPr sz="1650" spc="-5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50" dirty="0">
                <a:solidFill>
                  <a:srgbClr val="FFFFFF"/>
                </a:solidFill>
                <a:latin typeface="Microsoft Sans Serif"/>
                <a:cs typeface="Microsoft Sans Serif"/>
              </a:rPr>
              <a:t>con</a:t>
            </a:r>
            <a:r>
              <a:rPr sz="1650" spc="-5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5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edge</a:t>
            </a:r>
            <a:r>
              <a:rPr sz="1650" spc="-5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computing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.</a:t>
            </a:r>
            <a:endParaRPr sz="1600">
              <a:latin typeface="Microsoft Sans Serif"/>
              <a:cs typeface="Microsoft Sans Serif"/>
            </a:endParaRPr>
          </a:p>
        </p:txBody>
      </p:sp>
      <p:grpSp>
        <p:nvGrpSpPr>
          <p:cNvPr id="25" name="object 25"/>
          <p:cNvGrpSpPr/>
          <p:nvPr/>
        </p:nvGrpSpPr>
        <p:grpSpPr>
          <a:xfrm>
            <a:off x="9534525" y="4981574"/>
            <a:ext cx="8058150" cy="514350"/>
            <a:chOff x="9534525" y="4981574"/>
            <a:chExt cx="8058150" cy="514350"/>
          </a:xfrm>
        </p:grpSpPr>
        <p:sp>
          <p:nvSpPr>
            <p:cNvPr id="26" name="object 26"/>
            <p:cNvSpPr/>
            <p:nvPr/>
          </p:nvSpPr>
          <p:spPr>
            <a:xfrm>
              <a:off x="9534525" y="4981574"/>
              <a:ext cx="8058150" cy="514350"/>
            </a:xfrm>
            <a:custGeom>
              <a:avLst/>
              <a:gdLst/>
              <a:ahLst/>
              <a:cxnLst/>
              <a:rect l="l" t="t" r="r" b="b"/>
              <a:pathLst>
                <a:path w="8058150" h="514350">
                  <a:moveTo>
                    <a:pt x="7943850" y="514350"/>
                  </a:moveTo>
                  <a:lnTo>
                    <a:pt x="114300" y="514350"/>
                  </a:lnTo>
                  <a:lnTo>
                    <a:pt x="103040" y="513806"/>
                  </a:lnTo>
                  <a:lnTo>
                    <a:pt x="60364" y="500837"/>
                  </a:lnTo>
                  <a:lnTo>
                    <a:pt x="25900" y="472525"/>
                  </a:lnTo>
                  <a:lnTo>
                    <a:pt x="4894" y="433179"/>
                  </a:lnTo>
                  <a:lnTo>
                    <a:pt x="0" y="400050"/>
                  </a:lnTo>
                  <a:lnTo>
                    <a:pt x="0" y="114300"/>
                  </a:lnTo>
                  <a:lnTo>
                    <a:pt x="8700" y="70558"/>
                  </a:lnTo>
                  <a:lnTo>
                    <a:pt x="33477" y="33477"/>
                  </a:lnTo>
                  <a:lnTo>
                    <a:pt x="70559" y="8700"/>
                  </a:lnTo>
                  <a:lnTo>
                    <a:pt x="114300" y="0"/>
                  </a:lnTo>
                  <a:lnTo>
                    <a:pt x="7943850" y="0"/>
                  </a:lnTo>
                  <a:lnTo>
                    <a:pt x="7987590" y="8700"/>
                  </a:lnTo>
                  <a:lnTo>
                    <a:pt x="8024672" y="33477"/>
                  </a:lnTo>
                  <a:lnTo>
                    <a:pt x="8049448" y="70558"/>
                  </a:lnTo>
                  <a:lnTo>
                    <a:pt x="8058150" y="114300"/>
                  </a:lnTo>
                  <a:lnTo>
                    <a:pt x="8058150" y="400050"/>
                  </a:lnTo>
                  <a:lnTo>
                    <a:pt x="8049448" y="443790"/>
                  </a:lnTo>
                  <a:lnTo>
                    <a:pt x="8024672" y="480872"/>
                  </a:lnTo>
                  <a:lnTo>
                    <a:pt x="7987590" y="505649"/>
                  </a:lnTo>
                  <a:lnTo>
                    <a:pt x="7943850" y="514350"/>
                  </a:lnTo>
                  <a:close/>
                </a:path>
              </a:pathLst>
            </a:custGeom>
            <a:solidFill>
              <a:srgbClr val="9333E9">
                <a:alpha val="301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9534525" y="4981574"/>
              <a:ext cx="8058150" cy="514350"/>
            </a:xfrm>
            <a:custGeom>
              <a:avLst/>
              <a:gdLst/>
              <a:ahLst/>
              <a:cxnLst/>
              <a:rect l="l" t="t" r="r" b="b"/>
              <a:pathLst>
                <a:path w="8058150" h="514350">
                  <a:moveTo>
                    <a:pt x="7943850" y="514350"/>
                  </a:moveTo>
                  <a:lnTo>
                    <a:pt x="114300" y="514350"/>
                  </a:lnTo>
                  <a:lnTo>
                    <a:pt x="103040" y="513806"/>
                  </a:lnTo>
                  <a:lnTo>
                    <a:pt x="60364" y="500837"/>
                  </a:lnTo>
                  <a:lnTo>
                    <a:pt x="25900" y="472525"/>
                  </a:lnTo>
                  <a:lnTo>
                    <a:pt x="4894" y="433179"/>
                  </a:lnTo>
                  <a:lnTo>
                    <a:pt x="0" y="400050"/>
                  </a:lnTo>
                  <a:lnTo>
                    <a:pt x="0" y="114300"/>
                  </a:lnTo>
                  <a:lnTo>
                    <a:pt x="8700" y="70558"/>
                  </a:lnTo>
                  <a:lnTo>
                    <a:pt x="33477" y="33477"/>
                  </a:lnTo>
                  <a:lnTo>
                    <a:pt x="70559" y="8700"/>
                  </a:lnTo>
                  <a:lnTo>
                    <a:pt x="114300" y="0"/>
                  </a:lnTo>
                  <a:lnTo>
                    <a:pt x="7943850" y="0"/>
                  </a:lnTo>
                  <a:lnTo>
                    <a:pt x="7987590" y="8700"/>
                  </a:lnTo>
                  <a:lnTo>
                    <a:pt x="7989337" y="9525"/>
                  </a:lnTo>
                  <a:lnTo>
                    <a:pt x="107419" y="9525"/>
                  </a:lnTo>
                  <a:lnTo>
                    <a:pt x="100605" y="10196"/>
                  </a:lnTo>
                  <a:lnTo>
                    <a:pt x="61808" y="23360"/>
                  </a:lnTo>
                  <a:lnTo>
                    <a:pt x="31003" y="50369"/>
                  </a:lnTo>
                  <a:lnTo>
                    <a:pt x="12879" y="87111"/>
                  </a:lnTo>
                  <a:lnTo>
                    <a:pt x="9524" y="107421"/>
                  </a:lnTo>
                  <a:lnTo>
                    <a:pt x="9524" y="406929"/>
                  </a:lnTo>
                  <a:lnTo>
                    <a:pt x="20132" y="446500"/>
                  </a:lnTo>
                  <a:lnTo>
                    <a:pt x="45076" y="479000"/>
                  </a:lnTo>
                  <a:lnTo>
                    <a:pt x="80559" y="499481"/>
                  </a:lnTo>
                  <a:lnTo>
                    <a:pt x="107419" y="504824"/>
                  </a:lnTo>
                  <a:lnTo>
                    <a:pt x="7989337" y="504824"/>
                  </a:lnTo>
                  <a:lnTo>
                    <a:pt x="7987590" y="505649"/>
                  </a:lnTo>
                  <a:lnTo>
                    <a:pt x="7976979" y="509455"/>
                  </a:lnTo>
                  <a:lnTo>
                    <a:pt x="7966152" y="512174"/>
                  </a:lnTo>
                  <a:lnTo>
                    <a:pt x="7955109" y="513806"/>
                  </a:lnTo>
                  <a:lnTo>
                    <a:pt x="7943850" y="514350"/>
                  </a:lnTo>
                  <a:close/>
                </a:path>
                <a:path w="8058150" h="514350">
                  <a:moveTo>
                    <a:pt x="7989337" y="504824"/>
                  </a:moveTo>
                  <a:lnTo>
                    <a:pt x="7950729" y="504824"/>
                  </a:lnTo>
                  <a:lnTo>
                    <a:pt x="7957541" y="504153"/>
                  </a:lnTo>
                  <a:lnTo>
                    <a:pt x="7971035" y="501469"/>
                  </a:lnTo>
                  <a:lnTo>
                    <a:pt x="8007779" y="483344"/>
                  </a:lnTo>
                  <a:lnTo>
                    <a:pt x="8034788" y="452539"/>
                  </a:lnTo>
                  <a:lnTo>
                    <a:pt x="8047952" y="413743"/>
                  </a:lnTo>
                  <a:lnTo>
                    <a:pt x="8048624" y="406929"/>
                  </a:lnTo>
                  <a:lnTo>
                    <a:pt x="8048624" y="107421"/>
                  </a:lnTo>
                  <a:lnTo>
                    <a:pt x="8038015" y="67847"/>
                  </a:lnTo>
                  <a:lnTo>
                    <a:pt x="8013071" y="35348"/>
                  </a:lnTo>
                  <a:lnTo>
                    <a:pt x="7977588" y="14867"/>
                  </a:lnTo>
                  <a:lnTo>
                    <a:pt x="7950729" y="9525"/>
                  </a:lnTo>
                  <a:lnTo>
                    <a:pt x="7989337" y="9525"/>
                  </a:lnTo>
                  <a:lnTo>
                    <a:pt x="8024672" y="33477"/>
                  </a:lnTo>
                  <a:lnTo>
                    <a:pt x="8049449" y="70558"/>
                  </a:lnTo>
                  <a:lnTo>
                    <a:pt x="8058150" y="114300"/>
                  </a:lnTo>
                  <a:lnTo>
                    <a:pt x="8058150" y="400050"/>
                  </a:lnTo>
                  <a:lnTo>
                    <a:pt x="8049449" y="443790"/>
                  </a:lnTo>
                  <a:lnTo>
                    <a:pt x="8024672" y="480872"/>
                  </a:lnTo>
                  <a:lnTo>
                    <a:pt x="7997784" y="500837"/>
                  </a:lnTo>
                  <a:lnTo>
                    <a:pt x="7989337" y="504824"/>
                  </a:lnTo>
                  <a:close/>
                </a:path>
              </a:pathLst>
            </a:custGeom>
            <a:solidFill>
              <a:srgbClr val="BF83FB">
                <a:alpha val="301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8" name="object 28"/>
          <p:cNvSpPr txBox="1"/>
          <p:nvPr/>
        </p:nvSpPr>
        <p:spPr>
          <a:xfrm>
            <a:off x="11875095" y="5086293"/>
            <a:ext cx="3376929" cy="2622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50" i="1" spc="-80" dirty="0">
                <a:solidFill>
                  <a:srgbClr val="FFFFFF"/>
                </a:solidFill>
                <a:latin typeface="Arial"/>
                <a:cs typeface="Arial"/>
              </a:rPr>
              <a:t>Sites</a:t>
            </a:r>
            <a:r>
              <a:rPr sz="1550" i="1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50" i="1" spc="-55" dirty="0">
                <a:solidFill>
                  <a:srgbClr val="FFFFFF"/>
                </a:solidFill>
                <a:latin typeface="Arial"/>
                <a:cs typeface="Arial"/>
              </a:rPr>
              <a:t>móviles</a:t>
            </a:r>
            <a:r>
              <a:rPr sz="1500" i="1" spc="-55" dirty="0">
                <a:solidFill>
                  <a:srgbClr val="FFFFFF"/>
                </a:solidFill>
                <a:latin typeface="Arial"/>
                <a:cs typeface="Arial"/>
              </a:rPr>
              <a:t>,</a:t>
            </a:r>
            <a:r>
              <a:rPr sz="1500" i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50" i="1" spc="-100" dirty="0">
                <a:solidFill>
                  <a:srgbClr val="FFFFFF"/>
                </a:solidFill>
                <a:latin typeface="Arial"/>
                <a:cs typeface="Arial"/>
              </a:rPr>
              <a:t>FTTH</a:t>
            </a:r>
            <a:r>
              <a:rPr sz="1500" i="1" spc="-100" dirty="0">
                <a:solidFill>
                  <a:srgbClr val="FFFFFF"/>
                </a:solidFill>
                <a:latin typeface="Arial"/>
                <a:cs typeface="Arial"/>
              </a:rPr>
              <a:t>/</a:t>
            </a:r>
            <a:r>
              <a:rPr sz="1550" i="1" spc="-100" dirty="0">
                <a:solidFill>
                  <a:srgbClr val="FFFFFF"/>
                </a:solidFill>
                <a:latin typeface="Arial"/>
                <a:cs typeface="Arial"/>
              </a:rPr>
              <a:t>FWA</a:t>
            </a:r>
            <a:r>
              <a:rPr sz="1500" i="1" spc="-100" dirty="0">
                <a:solidFill>
                  <a:srgbClr val="FFFFFF"/>
                </a:solidFill>
                <a:latin typeface="Arial"/>
                <a:cs typeface="Arial"/>
              </a:rPr>
              <a:t>,</a:t>
            </a:r>
            <a:r>
              <a:rPr sz="1500" i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50" i="1" spc="-65" dirty="0">
                <a:solidFill>
                  <a:srgbClr val="FFFFFF"/>
                </a:solidFill>
                <a:latin typeface="Arial"/>
                <a:cs typeface="Arial"/>
              </a:rPr>
              <a:t>redes</a:t>
            </a:r>
            <a:r>
              <a:rPr sz="1550" i="1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50" i="1" spc="-30" dirty="0">
                <a:solidFill>
                  <a:srgbClr val="FFFFFF"/>
                </a:solidFill>
                <a:latin typeface="Arial"/>
                <a:cs typeface="Arial"/>
              </a:rPr>
              <a:t>privadas</a:t>
            </a:r>
            <a:endParaRPr sz="1550">
              <a:latin typeface="Arial"/>
              <a:cs typeface="Arial"/>
            </a:endParaRPr>
          </a:p>
        </p:txBody>
      </p:sp>
      <p:grpSp>
        <p:nvGrpSpPr>
          <p:cNvPr id="29" name="object 29"/>
          <p:cNvGrpSpPr/>
          <p:nvPr/>
        </p:nvGrpSpPr>
        <p:grpSpPr>
          <a:xfrm>
            <a:off x="490538" y="5999704"/>
            <a:ext cx="8534400" cy="3790950"/>
            <a:chOff x="457200" y="6038850"/>
            <a:chExt cx="8534400" cy="3790950"/>
          </a:xfrm>
        </p:grpSpPr>
        <p:sp>
          <p:nvSpPr>
            <p:cNvPr id="30" name="object 30"/>
            <p:cNvSpPr/>
            <p:nvPr/>
          </p:nvSpPr>
          <p:spPr>
            <a:xfrm>
              <a:off x="457200" y="6038850"/>
              <a:ext cx="8534400" cy="3790950"/>
            </a:xfrm>
            <a:custGeom>
              <a:avLst/>
              <a:gdLst/>
              <a:ahLst/>
              <a:cxnLst/>
              <a:rect l="l" t="t" r="r" b="b"/>
              <a:pathLst>
                <a:path w="8534400" h="3790950">
                  <a:moveTo>
                    <a:pt x="8382000" y="3790950"/>
                  </a:moveTo>
                  <a:lnTo>
                    <a:pt x="152400" y="3790950"/>
                  </a:lnTo>
                  <a:lnTo>
                    <a:pt x="137387" y="3790224"/>
                  </a:lnTo>
                  <a:lnTo>
                    <a:pt x="94079" y="3779349"/>
                  </a:lnTo>
                  <a:lnTo>
                    <a:pt x="55765" y="3756415"/>
                  </a:lnTo>
                  <a:lnTo>
                    <a:pt x="25660" y="3723234"/>
                  </a:lnTo>
                  <a:lnTo>
                    <a:pt x="6525" y="3682722"/>
                  </a:lnTo>
                  <a:lnTo>
                    <a:pt x="0" y="3638550"/>
                  </a:lnTo>
                  <a:lnTo>
                    <a:pt x="0" y="152400"/>
                  </a:lnTo>
                  <a:lnTo>
                    <a:pt x="6525" y="108226"/>
                  </a:lnTo>
                  <a:lnTo>
                    <a:pt x="25660" y="67715"/>
                  </a:lnTo>
                  <a:lnTo>
                    <a:pt x="55765" y="34533"/>
                  </a:lnTo>
                  <a:lnTo>
                    <a:pt x="94079" y="11600"/>
                  </a:lnTo>
                  <a:lnTo>
                    <a:pt x="137387" y="725"/>
                  </a:lnTo>
                  <a:lnTo>
                    <a:pt x="152400" y="0"/>
                  </a:lnTo>
                  <a:lnTo>
                    <a:pt x="8382000" y="0"/>
                  </a:lnTo>
                  <a:lnTo>
                    <a:pt x="8426172" y="6525"/>
                  </a:lnTo>
                  <a:lnTo>
                    <a:pt x="8466684" y="25660"/>
                  </a:lnTo>
                  <a:lnTo>
                    <a:pt x="8499865" y="55765"/>
                  </a:lnTo>
                  <a:lnTo>
                    <a:pt x="8522798" y="94079"/>
                  </a:lnTo>
                  <a:lnTo>
                    <a:pt x="8533674" y="137387"/>
                  </a:lnTo>
                  <a:lnTo>
                    <a:pt x="8534400" y="152400"/>
                  </a:lnTo>
                  <a:lnTo>
                    <a:pt x="8534400" y="3638550"/>
                  </a:lnTo>
                  <a:lnTo>
                    <a:pt x="8527873" y="3682722"/>
                  </a:lnTo>
                  <a:lnTo>
                    <a:pt x="8508739" y="3723234"/>
                  </a:lnTo>
                  <a:lnTo>
                    <a:pt x="8478634" y="3756415"/>
                  </a:lnTo>
                  <a:lnTo>
                    <a:pt x="8440320" y="3779349"/>
                  </a:lnTo>
                  <a:lnTo>
                    <a:pt x="8397012" y="3790224"/>
                  </a:lnTo>
                  <a:lnTo>
                    <a:pt x="8382000" y="3790950"/>
                  </a:lnTo>
                  <a:close/>
                </a:path>
              </a:pathLst>
            </a:custGeom>
            <a:solidFill>
              <a:srgbClr val="FFFFFF">
                <a:alpha val="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457200" y="6038850"/>
              <a:ext cx="8534400" cy="3790950"/>
            </a:xfrm>
            <a:custGeom>
              <a:avLst/>
              <a:gdLst/>
              <a:ahLst/>
              <a:cxnLst/>
              <a:rect l="l" t="t" r="r" b="b"/>
              <a:pathLst>
                <a:path w="8534400" h="3790950">
                  <a:moveTo>
                    <a:pt x="8382000" y="3790950"/>
                  </a:moveTo>
                  <a:lnTo>
                    <a:pt x="152400" y="3790950"/>
                  </a:lnTo>
                  <a:lnTo>
                    <a:pt x="137387" y="3790224"/>
                  </a:lnTo>
                  <a:lnTo>
                    <a:pt x="94079" y="3779349"/>
                  </a:lnTo>
                  <a:lnTo>
                    <a:pt x="55765" y="3756415"/>
                  </a:lnTo>
                  <a:lnTo>
                    <a:pt x="25660" y="3723234"/>
                  </a:lnTo>
                  <a:lnTo>
                    <a:pt x="6525" y="3682723"/>
                  </a:lnTo>
                  <a:lnTo>
                    <a:pt x="0" y="3638550"/>
                  </a:lnTo>
                  <a:lnTo>
                    <a:pt x="0" y="152400"/>
                  </a:lnTo>
                  <a:lnTo>
                    <a:pt x="676" y="138395"/>
                  </a:lnTo>
                  <a:lnTo>
                    <a:pt x="725" y="137387"/>
                  </a:lnTo>
                  <a:lnTo>
                    <a:pt x="11600" y="94079"/>
                  </a:lnTo>
                  <a:lnTo>
                    <a:pt x="34533" y="55765"/>
                  </a:lnTo>
                  <a:lnTo>
                    <a:pt x="67715" y="25660"/>
                  </a:lnTo>
                  <a:lnTo>
                    <a:pt x="108226" y="6525"/>
                  </a:lnTo>
                  <a:lnTo>
                    <a:pt x="152400" y="0"/>
                  </a:lnTo>
                  <a:lnTo>
                    <a:pt x="8382000" y="0"/>
                  </a:lnTo>
                  <a:lnTo>
                    <a:pt x="8397012" y="725"/>
                  </a:lnTo>
                  <a:lnTo>
                    <a:pt x="8411736" y="2900"/>
                  </a:lnTo>
                  <a:lnTo>
                    <a:pt x="8426172" y="6525"/>
                  </a:lnTo>
                  <a:lnTo>
                    <a:pt x="8434534" y="9525"/>
                  </a:lnTo>
                  <a:lnTo>
                    <a:pt x="152400" y="9525"/>
                  </a:lnTo>
                  <a:lnTo>
                    <a:pt x="145380" y="9696"/>
                  </a:lnTo>
                  <a:lnTo>
                    <a:pt x="104274" y="17873"/>
                  </a:lnTo>
                  <a:lnTo>
                    <a:pt x="67282" y="37645"/>
                  </a:lnTo>
                  <a:lnTo>
                    <a:pt x="37646" y="67281"/>
                  </a:lnTo>
                  <a:lnTo>
                    <a:pt x="17873" y="104274"/>
                  </a:lnTo>
                  <a:lnTo>
                    <a:pt x="9696" y="145381"/>
                  </a:lnTo>
                  <a:lnTo>
                    <a:pt x="9525" y="3638550"/>
                  </a:lnTo>
                  <a:lnTo>
                    <a:pt x="9696" y="3645569"/>
                  </a:lnTo>
                  <a:lnTo>
                    <a:pt x="17873" y="3686674"/>
                  </a:lnTo>
                  <a:lnTo>
                    <a:pt x="37645" y="3723667"/>
                  </a:lnTo>
                  <a:lnTo>
                    <a:pt x="67281" y="3753303"/>
                  </a:lnTo>
                  <a:lnTo>
                    <a:pt x="104272" y="3773075"/>
                  </a:lnTo>
                  <a:lnTo>
                    <a:pt x="145380" y="3781253"/>
                  </a:lnTo>
                  <a:lnTo>
                    <a:pt x="152400" y="3781425"/>
                  </a:lnTo>
                  <a:lnTo>
                    <a:pt x="8434533" y="3781425"/>
                  </a:lnTo>
                  <a:lnTo>
                    <a:pt x="8426172" y="3784424"/>
                  </a:lnTo>
                  <a:lnTo>
                    <a:pt x="8411736" y="3788049"/>
                  </a:lnTo>
                  <a:lnTo>
                    <a:pt x="8397012" y="3790224"/>
                  </a:lnTo>
                  <a:lnTo>
                    <a:pt x="8382000" y="3790950"/>
                  </a:lnTo>
                  <a:close/>
                </a:path>
                <a:path w="8534400" h="3790950">
                  <a:moveTo>
                    <a:pt x="8434533" y="3781425"/>
                  </a:moveTo>
                  <a:lnTo>
                    <a:pt x="8382000" y="3781425"/>
                  </a:lnTo>
                  <a:lnTo>
                    <a:pt x="8389019" y="3781253"/>
                  </a:lnTo>
                  <a:lnTo>
                    <a:pt x="8396004" y="3780737"/>
                  </a:lnTo>
                  <a:lnTo>
                    <a:pt x="8436675" y="3770547"/>
                  </a:lnTo>
                  <a:lnTo>
                    <a:pt x="8472639" y="3748994"/>
                  </a:lnTo>
                  <a:lnTo>
                    <a:pt x="8500796" y="3717925"/>
                  </a:lnTo>
                  <a:lnTo>
                    <a:pt x="8518725" y="3680024"/>
                  </a:lnTo>
                  <a:lnTo>
                    <a:pt x="8524064" y="3653562"/>
                  </a:lnTo>
                  <a:lnTo>
                    <a:pt x="8524189" y="3652554"/>
                  </a:lnTo>
                  <a:lnTo>
                    <a:pt x="8524703" y="3645569"/>
                  </a:lnTo>
                  <a:lnTo>
                    <a:pt x="8524875" y="3638550"/>
                  </a:lnTo>
                  <a:lnTo>
                    <a:pt x="8524875" y="152400"/>
                  </a:lnTo>
                  <a:lnTo>
                    <a:pt x="8518725" y="110925"/>
                  </a:lnTo>
                  <a:lnTo>
                    <a:pt x="8500796" y="73022"/>
                  </a:lnTo>
                  <a:lnTo>
                    <a:pt x="8472639" y="41954"/>
                  </a:lnTo>
                  <a:lnTo>
                    <a:pt x="8436675" y="20400"/>
                  </a:lnTo>
                  <a:lnTo>
                    <a:pt x="8396004" y="10211"/>
                  </a:lnTo>
                  <a:lnTo>
                    <a:pt x="8382000" y="9525"/>
                  </a:lnTo>
                  <a:lnTo>
                    <a:pt x="8434534" y="9525"/>
                  </a:lnTo>
                  <a:lnTo>
                    <a:pt x="8478634" y="34533"/>
                  </a:lnTo>
                  <a:lnTo>
                    <a:pt x="8508739" y="67715"/>
                  </a:lnTo>
                  <a:lnTo>
                    <a:pt x="8527874" y="108226"/>
                  </a:lnTo>
                  <a:lnTo>
                    <a:pt x="8534400" y="152400"/>
                  </a:lnTo>
                  <a:lnTo>
                    <a:pt x="8534400" y="3638550"/>
                  </a:lnTo>
                  <a:lnTo>
                    <a:pt x="8527874" y="3682723"/>
                  </a:lnTo>
                  <a:lnTo>
                    <a:pt x="8508739" y="3723234"/>
                  </a:lnTo>
                  <a:lnTo>
                    <a:pt x="8478634" y="3756415"/>
                  </a:lnTo>
                  <a:lnTo>
                    <a:pt x="8440320" y="3779349"/>
                  </a:lnTo>
                  <a:lnTo>
                    <a:pt x="8434533" y="3781425"/>
                  </a:lnTo>
                  <a:close/>
                </a:path>
              </a:pathLst>
            </a:custGeom>
            <a:solidFill>
              <a:srgbClr val="FFFFFF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695324" y="6276975"/>
              <a:ext cx="609600" cy="609600"/>
            </a:xfrm>
            <a:custGeom>
              <a:avLst/>
              <a:gdLst/>
              <a:ahLst/>
              <a:cxnLst/>
              <a:rect l="l" t="t" r="r" b="b"/>
              <a:pathLst>
                <a:path w="609600" h="609600">
                  <a:moveTo>
                    <a:pt x="304800" y="609600"/>
                  </a:moveTo>
                  <a:lnTo>
                    <a:pt x="260076" y="606301"/>
                  </a:lnTo>
                  <a:lnTo>
                    <a:pt x="216321" y="596474"/>
                  </a:lnTo>
                  <a:lnTo>
                    <a:pt x="174480" y="580335"/>
                  </a:lnTo>
                  <a:lnTo>
                    <a:pt x="135462" y="558231"/>
                  </a:lnTo>
                  <a:lnTo>
                    <a:pt x="100108" y="530641"/>
                  </a:lnTo>
                  <a:lnTo>
                    <a:pt x="69186" y="498162"/>
                  </a:lnTo>
                  <a:lnTo>
                    <a:pt x="43364" y="461497"/>
                  </a:lnTo>
                  <a:lnTo>
                    <a:pt x="23201" y="421440"/>
                  </a:lnTo>
                  <a:lnTo>
                    <a:pt x="9134" y="378860"/>
                  </a:lnTo>
                  <a:lnTo>
                    <a:pt x="1467" y="334675"/>
                  </a:lnTo>
                  <a:lnTo>
                    <a:pt x="0" y="304800"/>
                  </a:lnTo>
                  <a:lnTo>
                    <a:pt x="366" y="289844"/>
                  </a:lnTo>
                  <a:lnTo>
                    <a:pt x="5856" y="245335"/>
                  </a:lnTo>
                  <a:lnTo>
                    <a:pt x="17817" y="202115"/>
                  </a:lnTo>
                  <a:lnTo>
                    <a:pt x="35990" y="161117"/>
                  </a:lnTo>
                  <a:lnTo>
                    <a:pt x="59982" y="123230"/>
                  </a:lnTo>
                  <a:lnTo>
                    <a:pt x="89273" y="89273"/>
                  </a:lnTo>
                  <a:lnTo>
                    <a:pt x="123230" y="59981"/>
                  </a:lnTo>
                  <a:lnTo>
                    <a:pt x="161118" y="35990"/>
                  </a:lnTo>
                  <a:lnTo>
                    <a:pt x="202115" y="17817"/>
                  </a:lnTo>
                  <a:lnTo>
                    <a:pt x="245336" y="5856"/>
                  </a:lnTo>
                  <a:lnTo>
                    <a:pt x="289844" y="367"/>
                  </a:lnTo>
                  <a:lnTo>
                    <a:pt x="304800" y="0"/>
                  </a:lnTo>
                  <a:lnTo>
                    <a:pt x="319755" y="367"/>
                  </a:lnTo>
                  <a:lnTo>
                    <a:pt x="364263" y="5856"/>
                  </a:lnTo>
                  <a:lnTo>
                    <a:pt x="407484" y="17817"/>
                  </a:lnTo>
                  <a:lnTo>
                    <a:pt x="448481" y="35990"/>
                  </a:lnTo>
                  <a:lnTo>
                    <a:pt x="486369" y="59981"/>
                  </a:lnTo>
                  <a:lnTo>
                    <a:pt x="520326" y="89273"/>
                  </a:lnTo>
                  <a:lnTo>
                    <a:pt x="549617" y="123230"/>
                  </a:lnTo>
                  <a:lnTo>
                    <a:pt x="573609" y="161117"/>
                  </a:lnTo>
                  <a:lnTo>
                    <a:pt x="591782" y="202115"/>
                  </a:lnTo>
                  <a:lnTo>
                    <a:pt x="603743" y="245335"/>
                  </a:lnTo>
                  <a:lnTo>
                    <a:pt x="609233" y="289844"/>
                  </a:lnTo>
                  <a:lnTo>
                    <a:pt x="609600" y="304800"/>
                  </a:lnTo>
                  <a:lnTo>
                    <a:pt x="609233" y="319755"/>
                  </a:lnTo>
                  <a:lnTo>
                    <a:pt x="603743" y="364263"/>
                  </a:lnTo>
                  <a:lnTo>
                    <a:pt x="591782" y="407482"/>
                  </a:lnTo>
                  <a:lnTo>
                    <a:pt x="573609" y="448480"/>
                  </a:lnTo>
                  <a:lnTo>
                    <a:pt x="549617" y="486368"/>
                  </a:lnTo>
                  <a:lnTo>
                    <a:pt x="520326" y="520325"/>
                  </a:lnTo>
                  <a:lnTo>
                    <a:pt x="486369" y="549617"/>
                  </a:lnTo>
                  <a:lnTo>
                    <a:pt x="448481" y="573609"/>
                  </a:lnTo>
                  <a:lnTo>
                    <a:pt x="407484" y="591782"/>
                  </a:lnTo>
                  <a:lnTo>
                    <a:pt x="364263" y="603742"/>
                  </a:lnTo>
                  <a:lnTo>
                    <a:pt x="319755" y="609232"/>
                  </a:lnTo>
                  <a:lnTo>
                    <a:pt x="304800" y="609600"/>
                  </a:lnTo>
                  <a:close/>
                </a:path>
              </a:pathLst>
            </a:custGeom>
            <a:solidFill>
              <a:srgbClr val="EF444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873125" y="6423017"/>
              <a:ext cx="254000" cy="318135"/>
            </a:xfrm>
            <a:custGeom>
              <a:avLst/>
              <a:gdLst/>
              <a:ahLst/>
              <a:cxnLst/>
              <a:rect l="l" t="t" r="r" b="b"/>
              <a:pathLst>
                <a:path w="254000" h="318134">
                  <a:moveTo>
                    <a:pt x="253999" y="174632"/>
                  </a:moveTo>
                  <a:lnTo>
                    <a:pt x="244286" y="227081"/>
                  </a:lnTo>
                  <a:lnTo>
                    <a:pt x="217963" y="266806"/>
                  </a:lnTo>
                  <a:lnTo>
                    <a:pt x="179258" y="295964"/>
                  </a:lnTo>
                  <a:lnTo>
                    <a:pt x="132397" y="316713"/>
                  </a:lnTo>
                  <a:lnTo>
                    <a:pt x="128833" y="317921"/>
                  </a:lnTo>
                  <a:lnTo>
                    <a:pt x="125287" y="317868"/>
                  </a:lnTo>
                  <a:lnTo>
                    <a:pt x="74808" y="295897"/>
                  </a:lnTo>
                  <a:lnTo>
                    <a:pt x="36056" y="266786"/>
                  </a:lnTo>
                  <a:lnTo>
                    <a:pt x="9715" y="227079"/>
                  </a:lnTo>
                  <a:lnTo>
                    <a:pt x="0" y="174632"/>
                  </a:lnTo>
                  <a:lnTo>
                    <a:pt x="0" y="63507"/>
                  </a:lnTo>
                  <a:lnTo>
                    <a:pt x="0" y="61401"/>
                  </a:lnTo>
                  <a:lnTo>
                    <a:pt x="4649" y="52281"/>
                  </a:lnTo>
                  <a:lnTo>
                    <a:pt x="6138" y="50793"/>
                  </a:lnTo>
                  <a:lnTo>
                    <a:pt x="7854" y="49646"/>
                  </a:lnTo>
                  <a:lnTo>
                    <a:pt x="9799" y="48840"/>
                  </a:lnTo>
                  <a:lnTo>
                    <a:pt x="11744" y="48034"/>
                  </a:lnTo>
                  <a:lnTo>
                    <a:pt x="13769" y="47632"/>
                  </a:lnTo>
                  <a:lnTo>
                    <a:pt x="15874" y="47632"/>
                  </a:lnTo>
                  <a:lnTo>
                    <a:pt x="40863" y="44278"/>
                  </a:lnTo>
                  <a:lnTo>
                    <a:pt x="66952" y="35090"/>
                  </a:lnTo>
                  <a:lnTo>
                    <a:pt x="92268" y="21378"/>
                  </a:lnTo>
                  <a:lnTo>
                    <a:pt x="114934" y="4452"/>
                  </a:lnTo>
                  <a:lnTo>
                    <a:pt x="118409" y="1484"/>
                  </a:lnTo>
                  <a:lnTo>
                    <a:pt x="122430" y="0"/>
                  </a:lnTo>
                  <a:lnTo>
                    <a:pt x="126999" y="0"/>
                  </a:lnTo>
                  <a:lnTo>
                    <a:pt x="131569" y="0"/>
                  </a:lnTo>
                  <a:lnTo>
                    <a:pt x="135590" y="1484"/>
                  </a:lnTo>
                  <a:lnTo>
                    <a:pt x="187106" y="35150"/>
                  </a:lnTo>
                  <a:lnTo>
                    <a:pt x="238124" y="47632"/>
                  </a:lnTo>
                  <a:lnTo>
                    <a:pt x="240230" y="47632"/>
                  </a:lnTo>
                  <a:lnTo>
                    <a:pt x="242255" y="48034"/>
                  </a:lnTo>
                  <a:lnTo>
                    <a:pt x="244200" y="48840"/>
                  </a:lnTo>
                  <a:lnTo>
                    <a:pt x="246144" y="49646"/>
                  </a:lnTo>
                  <a:lnTo>
                    <a:pt x="247861" y="50793"/>
                  </a:lnTo>
                  <a:lnTo>
                    <a:pt x="253999" y="63507"/>
                  </a:lnTo>
                  <a:lnTo>
                    <a:pt x="253999" y="174632"/>
                  </a:lnTo>
                  <a:close/>
                </a:path>
              </a:pathLst>
            </a:custGeom>
            <a:ln w="3174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4" name="object 3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04618" y="7848295"/>
              <a:ext cx="209957" cy="210036"/>
            </a:xfrm>
            <a:prstGeom prst="rect">
              <a:avLst/>
            </a:prstGeom>
          </p:spPr>
        </p:pic>
        <p:pic>
          <p:nvPicPr>
            <p:cNvPr id="35" name="object 3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04618" y="8229295"/>
              <a:ext cx="209957" cy="210036"/>
            </a:xfrm>
            <a:prstGeom prst="rect">
              <a:avLst/>
            </a:prstGeom>
          </p:spPr>
        </p:pic>
      </p:grpSp>
      <p:sp>
        <p:nvSpPr>
          <p:cNvPr id="36" name="object 36"/>
          <p:cNvSpPr txBox="1"/>
          <p:nvPr/>
        </p:nvSpPr>
        <p:spPr>
          <a:xfrm>
            <a:off x="682625" y="6304503"/>
            <a:ext cx="6999605" cy="21329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774700">
              <a:lnSpc>
                <a:spcPct val="100000"/>
              </a:lnSpc>
              <a:spcBef>
                <a:spcPts val="105"/>
              </a:spcBef>
            </a:pPr>
            <a:r>
              <a:rPr sz="3050" b="1" spc="-50" dirty="0">
                <a:solidFill>
                  <a:srgbClr val="FFFFFF"/>
                </a:solidFill>
                <a:latin typeface="Arial"/>
                <a:cs typeface="Arial"/>
              </a:rPr>
              <a:t>Seguridad</a:t>
            </a:r>
            <a:endParaRPr sz="305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1814"/>
              </a:spcBef>
            </a:pPr>
            <a:r>
              <a:rPr sz="2000" spc="-55" dirty="0">
                <a:solidFill>
                  <a:srgbClr val="DAE9FE"/>
                </a:solidFill>
                <a:latin typeface="Microsoft Sans Serif"/>
                <a:cs typeface="Microsoft Sans Serif"/>
              </a:rPr>
              <a:t>Plataformas</a:t>
            </a:r>
            <a:r>
              <a:rPr sz="2000" spc="-80" dirty="0">
                <a:solidFill>
                  <a:srgbClr val="DAE9FE"/>
                </a:solidFill>
                <a:latin typeface="Microsoft Sans Serif"/>
                <a:cs typeface="Microsoft Sans Serif"/>
              </a:rPr>
              <a:t> </a:t>
            </a:r>
            <a:r>
              <a:rPr sz="2000" spc="-25" dirty="0">
                <a:solidFill>
                  <a:srgbClr val="DAE9FE"/>
                </a:solidFill>
                <a:latin typeface="Microsoft Sans Serif"/>
                <a:cs typeface="Microsoft Sans Serif"/>
              </a:rPr>
              <a:t>unificadas</a:t>
            </a:r>
            <a:r>
              <a:rPr sz="2000" spc="-80" dirty="0">
                <a:solidFill>
                  <a:srgbClr val="DAE9FE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DAE9FE"/>
                </a:solidFill>
                <a:latin typeface="Microsoft Sans Serif"/>
                <a:cs typeface="Microsoft Sans Serif"/>
              </a:rPr>
              <a:t>de</a:t>
            </a:r>
            <a:r>
              <a:rPr sz="2000" spc="-60" dirty="0">
                <a:solidFill>
                  <a:srgbClr val="DAE9FE"/>
                </a:solidFill>
                <a:latin typeface="Microsoft Sans Serif"/>
                <a:cs typeface="Microsoft Sans Serif"/>
              </a:rPr>
              <a:t> </a:t>
            </a:r>
            <a:r>
              <a:rPr sz="2000" spc="-35" dirty="0">
                <a:solidFill>
                  <a:srgbClr val="DAE9FE"/>
                </a:solidFill>
                <a:latin typeface="Microsoft Sans Serif"/>
                <a:cs typeface="Microsoft Sans Serif"/>
              </a:rPr>
              <a:t>video</a:t>
            </a:r>
            <a:r>
              <a:rPr sz="1950" spc="-35" dirty="0">
                <a:solidFill>
                  <a:srgbClr val="DAE9FE"/>
                </a:solidFill>
                <a:latin typeface="Batang"/>
                <a:cs typeface="Batang"/>
              </a:rPr>
              <a:t>,</a:t>
            </a:r>
            <a:r>
              <a:rPr sz="1950" spc="-145" dirty="0">
                <a:solidFill>
                  <a:srgbClr val="DAE9FE"/>
                </a:solidFill>
                <a:latin typeface="Batang"/>
                <a:cs typeface="Batang"/>
              </a:rPr>
              <a:t> </a:t>
            </a:r>
            <a:r>
              <a:rPr sz="2000" spc="-10" dirty="0">
                <a:solidFill>
                  <a:srgbClr val="DAE9FE"/>
                </a:solidFill>
                <a:latin typeface="Microsoft Sans Serif"/>
                <a:cs typeface="Microsoft Sans Serif"/>
              </a:rPr>
              <a:t>control</a:t>
            </a:r>
            <a:r>
              <a:rPr sz="2000" spc="-60" dirty="0">
                <a:solidFill>
                  <a:srgbClr val="DAE9FE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DAE9FE"/>
                </a:solidFill>
                <a:latin typeface="Microsoft Sans Serif"/>
                <a:cs typeface="Microsoft Sans Serif"/>
              </a:rPr>
              <a:t>de</a:t>
            </a:r>
            <a:r>
              <a:rPr sz="2000" spc="-60" dirty="0">
                <a:solidFill>
                  <a:srgbClr val="DAE9FE"/>
                </a:solidFill>
                <a:latin typeface="Microsoft Sans Serif"/>
                <a:cs typeface="Microsoft Sans Serif"/>
              </a:rPr>
              <a:t> </a:t>
            </a:r>
            <a:r>
              <a:rPr sz="2000" spc="-30" dirty="0">
                <a:solidFill>
                  <a:srgbClr val="DAE9FE"/>
                </a:solidFill>
                <a:latin typeface="Microsoft Sans Serif"/>
                <a:cs typeface="Microsoft Sans Serif"/>
              </a:rPr>
              <a:t>accesos</a:t>
            </a:r>
            <a:r>
              <a:rPr sz="2000" spc="-60" dirty="0">
                <a:solidFill>
                  <a:srgbClr val="DAE9FE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DAE9FE"/>
                </a:solidFill>
                <a:latin typeface="Microsoft Sans Serif"/>
                <a:cs typeface="Microsoft Sans Serif"/>
              </a:rPr>
              <a:t>y</a:t>
            </a:r>
            <a:r>
              <a:rPr sz="2000" spc="-60" dirty="0">
                <a:solidFill>
                  <a:srgbClr val="DAE9FE"/>
                </a:solidFill>
                <a:latin typeface="Microsoft Sans Serif"/>
                <a:cs typeface="Microsoft Sans Serif"/>
              </a:rPr>
              <a:t> </a:t>
            </a:r>
            <a:r>
              <a:rPr sz="2000" spc="-10" dirty="0">
                <a:solidFill>
                  <a:srgbClr val="DAE9FE"/>
                </a:solidFill>
                <a:latin typeface="Microsoft Sans Serif"/>
                <a:cs typeface="Microsoft Sans Serif"/>
              </a:rPr>
              <a:t>detección inteligente</a:t>
            </a:r>
            <a:r>
              <a:rPr sz="1950" spc="-10" dirty="0">
                <a:solidFill>
                  <a:srgbClr val="DAE9FE"/>
                </a:solidFill>
                <a:latin typeface="Batang"/>
                <a:cs typeface="Batang"/>
              </a:rPr>
              <a:t>.</a:t>
            </a:r>
            <a:endParaRPr sz="1950">
              <a:latin typeface="Batang"/>
              <a:cs typeface="Batang"/>
            </a:endParaRPr>
          </a:p>
          <a:p>
            <a:pPr marL="355600" marR="2854325">
              <a:lnSpc>
                <a:spcPct val="151500"/>
              </a:lnSpc>
              <a:spcBef>
                <a:spcPts val="305"/>
              </a:spcBef>
            </a:pPr>
            <a:r>
              <a:rPr sz="1650" spc="-35" dirty="0">
                <a:solidFill>
                  <a:srgbClr val="FFFFFF"/>
                </a:solidFill>
                <a:latin typeface="Microsoft Sans Serif"/>
                <a:cs typeface="Microsoft Sans Serif"/>
              </a:rPr>
              <a:t>IA</a:t>
            </a:r>
            <a:r>
              <a:rPr sz="1650" spc="-4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en</a:t>
            </a:r>
            <a:r>
              <a:rPr sz="1650" spc="-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50" spc="-25" dirty="0">
                <a:solidFill>
                  <a:srgbClr val="FFFFFF"/>
                </a:solidFill>
                <a:latin typeface="Microsoft Sans Serif"/>
                <a:cs typeface="Microsoft Sans Serif"/>
              </a:rPr>
              <a:t>videovigilancia</a:t>
            </a:r>
            <a:r>
              <a:rPr sz="1650" spc="-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50" dirty="0">
                <a:solidFill>
                  <a:srgbClr val="FFFFFF"/>
                </a:solidFill>
                <a:latin typeface="Microsoft Sans Serif"/>
                <a:cs typeface="Microsoft Sans Serif"/>
              </a:rPr>
              <a:t>y</a:t>
            </a:r>
            <a:r>
              <a:rPr sz="1650" spc="-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50" spc="-25" dirty="0">
                <a:solidFill>
                  <a:srgbClr val="FFFFFF"/>
                </a:solidFill>
                <a:latin typeface="Microsoft Sans Serif"/>
                <a:cs typeface="Microsoft Sans Serif"/>
              </a:rPr>
              <a:t>analítica</a:t>
            </a:r>
            <a:r>
              <a:rPr sz="1650" spc="-4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50" spc="-25" dirty="0">
                <a:solidFill>
                  <a:srgbClr val="FFFFFF"/>
                </a:solidFill>
                <a:latin typeface="Microsoft Sans Serif"/>
                <a:cs typeface="Microsoft Sans Serif"/>
              </a:rPr>
              <a:t>avanzada</a:t>
            </a:r>
            <a:r>
              <a:rPr sz="1600" spc="-25" dirty="0">
                <a:solidFill>
                  <a:srgbClr val="FFFFFF"/>
                </a:solidFill>
                <a:latin typeface="Microsoft Sans Serif"/>
                <a:cs typeface="Microsoft Sans Serif"/>
              </a:rPr>
              <a:t>. </a:t>
            </a:r>
            <a:r>
              <a:rPr sz="1650" spc="-35" dirty="0">
                <a:solidFill>
                  <a:srgbClr val="FFFFFF"/>
                </a:solidFill>
                <a:latin typeface="Microsoft Sans Serif"/>
                <a:cs typeface="Microsoft Sans Serif"/>
              </a:rPr>
              <a:t>Plataformas</a:t>
            </a:r>
            <a:r>
              <a:rPr sz="1650" spc="-7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unificadas</a:t>
            </a:r>
            <a:r>
              <a:rPr sz="1650" spc="-7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50" dirty="0">
                <a:solidFill>
                  <a:srgbClr val="FFFFFF"/>
                </a:solidFill>
                <a:latin typeface="Microsoft Sans Serif"/>
                <a:cs typeface="Microsoft Sans Serif"/>
              </a:rPr>
              <a:t>e</a:t>
            </a:r>
            <a:r>
              <a:rPr sz="1650" spc="-7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interoperables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.</a:t>
            </a:r>
            <a:endParaRPr sz="1600">
              <a:latin typeface="Microsoft Sans Serif"/>
              <a:cs typeface="Microsoft Sans Serif"/>
            </a:endParaRPr>
          </a:p>
        </p:txBody>
      </p:sp>
      <p:grpSp>
        <p:nvGrpSpPr>
          <p:cNvPr id="37" name="object 37"/>
          <p:cNvGrpSpPr/>
          <p:nvPr/>
        </p:nvGrpSpPr>
        <p:grpSpPr>
          <a:xfrm>
            <a:off x="695325" y="9077325"/>
            <a:ext cx="8058150" cy="514350"/>
            <a:chOff x="695325" y="9077325"/>
            <a:chExt cx="8058150" cy="514350"/>
          </a:xfrm>
        </p:grpSpPr>
        <p:sp>
          <p:nvSpPr>
            <p:cNvPr id="38" name="object 38"/>
            <p:cNvSpPr/>
            <p:nvPr/>
          </p:nvSpPr>
          <p:spPr>
            <a:xfrm>
              <a:off x="695325" y="9077325"/>
              <a:ext cx="8058150" cy="514350"/>
            </a:xfrm>
            <a:custGeom>
              <a:avLst/>
              <a:gdLst/>
              <a:ahLst/>
              <a:cxnLst/>
              <a:rect l="l" t="t" r="r" b="b"/>
              <a:pathLst>
                <a:path w="8058150" h="514350">
                  <a:moveTo>
                    <a:pt x="7943850" y="514350"/>
                  </a:moveTo>
                  <a:lnTo>
                    <a:pt x="114300" y="514350"/>
                  </a:lnTo>
                  <a:lnTo>
                    <a:pt x="103040" y="513806"/>
                  </a:lnTo>
                  <a:lnTo>
                    <a:pt x="60364" y="500837"/>
                  </a:lnTo>
                  <a:lnTo>
                    <a:pt x="25900" y="472525"/>
                  </a:lnTo>
                  <a:lnTo>
                    <a:pt x="4894" y="433179"/>
                  </a:lnTo>
                  <a:lnTo>
                    <a:pt x="0" y="400050"/>
                  </a:lnTo>
                  <a:lnTo>
                    <a:pt x="0" y="114300"/>
                  </a:lnTo>
                  <a:lnTo>
                    <a:pt x="8700" y="70558"/>
                  </a:lnTo>
                  <a:lnTo>
                    <a:pt x="33477" y="33477"/>
                  </a:lnTo>
                  <a:lnTo>
                    <a:pt x="70559" y="8700"/>
                  </a:lnTo>
                  <a:lnTo>
                    <a:pt x="114300" y="0"/>
                  </a:lnTo>
                  <a:lnTo>
                    <a:pt x="7943850" y="0"/>
                  </a:lnTo>
                  <a:lnTo>
                    <a:pt x="7987590" y="8700"/>
                  </a:lnTo>
                  <a:lnTo>
                    <a:pt x="8024672" y="33477"/>
                  </a:lnTo>
                  <a:lnTo>
                    <a:pt x="8049448" y="70558"/>
                  </a:lnTo>
                  <a:lnTo>
                    <a:pt x="8058150" y="114300"/>
                  </a:lnTo>
                  <a:lnTo>
                    <a:pt x="8058150" y="400050"/>
                  </a:lnTo>
                  <a:lnTo>
                    <a:pt x="8049448" y="443790"/>
                  </a:lnTo>
                  <a:lnTo>
                    <a:pt x="8024672" y="480872"/>
                  </a:lnTo>
                  <a:lnTo>
                    <a:pt x="7987590" y="505649"/>
                  </a:lnTo>
                  <a:lnTo>
                    <a:pt x="7943850" y="514350"/>
                  </a:lnTo>
                  <a:close/>
                </a:path>
              </a:pathLst>
            </a:custGeom>
            <a:solidFill>
              <a:srgbClr val="DB2525">
                <a:alpha val="301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695325" y="9077325"/>
              <a:ext cx="8058150" cy="514350"/>
            </a:xfrm>
            <a:custGeom>
              <a:avLst/>
              <a:gdLst/>
              <a:ahLst/>
              <a:cxnLst/>
              <a:rect l="l" t="t" r="r" b="b"/>
              <a:pathLst>
                <a:path w="8058150" h="514350">
                  <a:moveTo>
                    <a:pt x="7943850" y="514350"/>
                  </a:moveTo>
                  <a:lnTo>
                    <a:pt x="114300" y="514350"/>
                  </a:lnTo>
                  <a:lnTo>
                    <a:pt x="103040" y="513806"/>
                  </a:lnTo>
                  <a:lnTo>
                    <a:pt x="60364" y="500837"/>
                  </a:lnTo>
                  <a:lnTo>
                    <a:pt x="25900" y="472525"/>
                  </a:lnTo>
                  <a:lnTo>
                    <a:pt x="4894" y="433179"/>
                  </a:lnTo>
                  <a:lnTo>
                    <a:pt x="0" y="400050"/>
                  </a:lnTo>
                  <a:lnTo>
                    <a:pt x="0" y="114300"/>
                  </a:lnTo>
                  <a:lnTo>
                    <a:pt x="8700" y="70558"/>
                  </a:lnTo>
                  <a:lnTo>
                    <a:pt x="33477" y="33477"/>
                  </a:lnTo>
                  <a:lnTo>
                    <a:pt x="70559" y="8700"/>
                  </a:lnTo>
                  <a:lnTo>
                    <a:pt x="114300" y="0"/>
                  </a:lnTo>
                  <a:lnTo>
                    <a:pt x="7943850" y="0"/>
                  </a:lnTo>
                  <a:lnTo>
                    <a:pt x="7987590" y="8700"/>
                  </a:lnTo>
                  <a:lnTo>
                    <a:pt x="7989337" y="9525"/>
                  </a:lnTo>
                  <a:lnTo>
                    <a:pt x="107420" y="9525"/>
                  </a:lnTo>
                  <a:lnTo>
                    <a:pt x="100606" y="10196"/>
                  </a:lnTo>
                  <a:lnTo>
                    <a:pt x="61810" y="23359"/>
                  </a:lnTo>
                  <a:lnTo>
                    <a:pt x="31004" y="50368"/>
                  </a:lnTo>
                  <a:lnTo>
                    <a:pt x="12880" y="87110"/>
                  </a:lnTo>
                  <a:lnTo>
                    <a:pt x="9524" y="107420"/>
                  </a:lnTo>
                  <a:lnTo>
                    <a:pt x="9524" y="406929"/>
                  </a:lnTo>
                  <a:lnTo>
                    <a:pt x="20133" y="446500"/>
                  </a:lnTo>
                  <a:lnTo>
                    <a:pt x="45077" y="479000"/>
                  </a:lnTo>
                  <a:lnTo>
                    <a:pt x="80560" y="499481"/>
                  </a:lnTo>
                  <a:lnTo>
                    <a:pt x="107420" y="504824"/>
                  </a:lnTo>
                  <a:lnTo>
                    <a:pt x="7989337" y="504824"/>
                  </a:lnTo>
                  <a:lnTo>
                    <a:pt x="7987590" y="505649"/>
                  </a:lnTo>
                  <a:lnTo>
                    <a:pt x="7976979" y="509455"/>
                  </a:lnTo>
                  <a:lnTo>
                    <a:pt x="7966152" y="512174"/>
                  </a:lnTo>
                  <a:lnTo>
                    <a:pt x="7955109" y="513806"/>
                  </a:lnTo>
                  <a:lnTo>
                    <a:pt x="7943850" y="514350"/>
                  </a:lnTo>
                  <a:close/>
                </a:path>
                <a:path w="8058150" h="514350">
                  <a:moveTo>
                    <a:pt x="7989337" y="504824"/>
                  </a:moveTo>
                  <a:lnTo>
                    <a:pt x="7950729" y="504824"/>
                  </a:lnTo>
                  <a:lnTo>
                    <a:pt x="7957542" y="504153"/>
                  </a:lnTo>
                  <a:lnTo>
                    <a:pt x="7971037" y="501469"/>
                  </a:lnTo>
                  <a:lnTo>
                    <a:pt x="8007779" y="483344"/>
                  </a:lnTo>
                  <a:lnTo>
                    <a:pt x="8034788" y="452538"/>
                  </a:lnTo>
                  <a:lnTo>
                    <a:pt x="8047953" y="413743"/>
                  </a:lnTo>
                  <a:lnTo>
                    <a:pt x="8048625" y="406929"/>
                  </a:lnTo>
                  <a:lnTo>
                    <a:pt x="8048625" y="107420"/>
                  </a:lnTo>
                  <a:lnTo>
                    <a:pt x="8038015" y="67847"/>
                  </a:lnTo>
                  <a:lnTo>
                    <a:pt x="8013072" y="35346"/>
                  </a:lnTo>
                  <a:lnTo>
                    <a:pt x="7977588" y="14866"/>
                  </a:lnTo>
                  <a:lnTo>
                    <a:pt x="7950729" y="9525"/>
                  </a:lnTo>
                  <a:lnTo>
                    <a:pt x="7989337" y="9525"/>
                  </a:lnTo>
                  <a:lnTo>
                    <a:pt x="8024672" y="33477"/>
                  </a:lnTo>
                  <a:lnTo>
                    <a:pt x="8049449" y="70558"/>
                  </a:lnTo>
                  <a:lnTo>
                    <a:pt x="8058150" y="114300"/>
                  </a:lnTo>
                  <a:lnTo>
                    <a:pt x="8058150" y="400050"/>
                  </a:lnTo>
                  <a:lnTo>
                    <a:pt x="8049449" y="443790"/>
                  </a:lnTo>
                  <a:lnTo>
                    <a:pt x="8024672" y="480872"/>
                  </a:lnTo>
                  <a:lnTo>
                    <a:pt x="7997784" y="500837"/>
                  </a:lnTo>
                  <a:lnTo>
                    <a:pt x="7989337" y="504824"/>
                  </a:lnTo>
                  <a:close/>
                </a:path>
              </a:pathLst>
            </a:custGeom>
            <a:solidFill>
              <a:srgbClr val="F87171">
                <a:alpha val="29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0" name="object 40"/>
          <p:cNvSpPr txBox="1"/>
          <p:nvPr/>
        </p:nvSpPr>
        <p:spPr>
          <a:xfrm>
            <a:off x="2779016" y="9182044"/>
            <a:ext cx="4764783" cy="25135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50" i="1" spc="-130" dirty="0">
                <a:solidFill>
                  <a:srgbClr val="FFFFFF"/>
                </a:solidFill>
                <a:latin typeface="Arial"/>
                <a:cs typeface="Arial"/>
              </a:rPr>
              <a:t>CCTV</a:t>
            </a:r>
            <a:r>
              <a:rPr sz="1550" i="1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50" i="1" spc="-45" dirty="0">
                <a:solidFill>
                  <a:srgbClr val="FFFFFF"/>
                </a:solidFill>
                <a:latin typeface="Arial"/>
                <a:cs typeface="Arial"/>
              </a:rPr>
              <a:t>con</a:t>
            </a:r>
            <a:r>
              <a:rPr sz="1550" i="1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50" i="1" spc="-55" dirty="0">
                <a:solidFill>
                  <a:srgbClr val="FFFFFF"/>
                </a:solidFill>
                <a:latin typeface="Arial"/>
                <a:cs typeface="Arial"/>
              </a:rPr>
              <a:t>analítica</a:t>
            </a:r>
            <a:r>
              <a:rPr sz="1500" i="1" spc="-55" dirty="0">
                <a:solidFill>
                  <a:srgbClr val="FFFFFF"/>
                </a:solidFill>
                <a:latin typeface="Arial"/>
                <a:cs typeface="Arial"/>
              </a:rPr>
              <a:t>,</a:t>
            </a:r>
            <a:r>
              <a:rPr sz="1500" i="1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s-ES" sz="1550" i="1" spc="-55" dirty="0">
                <a:solidFill>
                  <a:srgbClr val="FFFFFF"/>
                </a:solidFill>
                <a:latin typeface="Arial"/>
                <a:cs typeface="Arial"/>
              </a:rPr>
              <a:t>intrusión, fibra y control de accesos</a:t>
            </a:r>
            <a:endParaRPr sz="1550" dirty="0">
              <a:latin typeface="Arial"/>
              <a:cs typeface="Arial"/>
            </a:endParaRPr>
          </a:p>
        </p:txBody>
      </p:sp>
      <p:pic>
        <p:nvPicPr>
          <p:cNvPr id="41" name="object 4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9296400" y="6038850"/>
            <a:ext cx="8534400" cy="3790950"/>
          </a:xfrm>
          <a:prstGeom prst="rect">
            <a:avLst/>
          </a:prstGeom>
        </p:spPr>
      </p:pic>
      <p:sp>
        <p:nvSpPr>
          <p:cNvPr id="42" name="object 42"/>
          <p:cNvSpPr txBox="1"/>
          <p:nvPr/>
        </p:nvSpPr>
        <p:spPr>
          <a:xfrm>
            <a:off x="9521825" y="6304503"/>
            <a:ext cx="7721600" cy="21329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774700">
              <a:lnSpc>
                <a:spcPct val="100000"/>
              </a:lnSpc>
              <a:spcBef>
                <a:spcPts val="105"/>
              </a:spcBef>
            </a:pPr>
            <a:r>
              <a:rPr sz="3050" b="1" spc="-190" dirty="0">
                <a:solidFill>
                  <a:srgbClr val="FFFFFF"/>
                </a:solidFill>
                <a:latin typeface="Arial"/>
                <a:cs typeface="Arial"/>
              </a:rPr>
              <a:t>Energías</a:t>
            </a:r>
            <a:r>
              <a:rPr sz="3050" b="1" spc="-1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050" b="1" spc="-85" dirty="0">
                <a:solidFill>
                  <a:srgbClr val="FFFFFF"/>
                </a:solidFill>
                <a:latin typeface="Arial"/>
                <a:cs typeface="Arial"/>
              </a:rPr>
              <a:t>Renovables</a:t>
            </a:r>
            <a:endParaRPr sz="305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1814"/>
              </a:spcBef>
            </a:pPr>
            <a:r>
              <a:rPr sz="2000" spc="-45" dirty="0">
                <a:solidFill>
                  <a:srgbClr val="DAE9FE"/>
                </a:solidFill>
                <a:latin typeface="Microsoft Sans Serif"/>
                <a:cs typeface="Microsoft Sans Serif"/>
              </a:rPr>
              <a:t>Soluciones</a:t>
            </a:r>
            <a:r>
              <a:rPr sz="2000" spc="-90" dirty="0">
                <a:solidFill>
                  <a:srgbClr val="DAE9FE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DAE9FE"/>
                </a:solidFill>
                <a:latin typeface="Microsoft Sans Serif"/>
                <a:cs typeface="Microsoft Sans Serif"/>
              </a:rPr>
              <a:t>de</a:t>
            </a:r>
            <a:r>
              <a:rPr sz="2000" spc="-70" dirty="0">
                <a:solidFill>
                  <a:srgbClr val="DAE9FE"/>
                </a:solidFill>
                <a:latin typeface="Microsoft Sans Serif"/>
                <a:cs typeface="Microsoft Sans Serif"/>
              </a:rPr>
              <a:t> </a:t>
            </a:r>
            <a:r>
              <a:rPr sz="2000" spc="-45" dirty="0">
                <a:solidFill>
                  <a:srgbClr val="DAE9FE"/>
                </a:solidFill>
                <a:latin typeface="Microsoft Sans Serif"/>
                <a:cs typeface="Microsoft Sans Serif"/>
              </a:rPr>
              <a:t>energía</a:t>
            </a:r>
            <a:r>
              <a:rPr sz="2000" spc="-65" dirty="0">
                <a:solidFill>
                  <a:srgbClr val="DAE9FE"/>
                </a:solidFill>
                <a:latin typeface="Microsoft Sans Serif"/>
                <a:cs typeface="Microsoft Sans Serif"/>
              </a:rPr>
              <a:t> </a:t>
            </a:r>
            <a:r>
              <a:rPr sz="2000" spc="-70" dirty="0">
                <a:solidFill>
                  <a:srgbClr val="DAE9FE"/>
                </a:solidFill>
                <a:latin typeface="Microsoft Sans Serif"/>
                <a:cs typeface="Microsoft Sans Serif"/>
              </a:rPr>
              <a:t>solar</a:t>
            </a:r>
            <a:r>
              <a:rPr sz="1950" spc="-70" dirty="0">
                <a:solidFill>
                  <a:srgbClr val="DAE9FE"/>
                </a:solidFill>
                <a:latin typeface="Batang"/>
                <a:cs typeface="Batang"/>
              </a:rPr>
              <a:t>,</a:t>
            </a:r>
            <a:r>
              <a:rPr sz="1950" spc="-145" dirty="0">
                <a:solidFill>
                  <a:srgbClr val="DAE9FE"/>
                </a:solidFill>
                <a:latin typeface="Batang"/>
                <a:cs typeface="Batang"/>
              </a:rPr>
              <a:t> </a:t>
            </a:r>
            <a:r>
              <a:rPr sz="2000" spc="-25" dirty="0">
                <a:solidFill>
                  <a:srgbClr val="DAE9FE"/>
                </a:solidFill>
                <a:latin typeface="Microsoft Sans Serif"/>
                <a:cs typeface="Microsoft Sans Serif"/>
              </a:rPr>
              <a:t>eólica</a:t>
            </a:r>
            <a:r>
              <a:rPr sz="2000" spc="-60" dirty="0">
                <a:solidFill>
                  <a:srgbClr val="DAE9FE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DAE9FE"/>
                </a:solidFill>
                <a:latin typeface="Microsoft Sans Serif"/>
                <a:cs typeface="Microsoft Sans Serif"/>
              </a:rPr>
              <a:t>y</a:t>
            </a:r>
            <a:r>
              <a:rPr sz="2000" spc="-65" dirty="0">
                <a:solidFill>
                  <a:srgbClr val="DAE9FE"/>
                </a:solidFill>
                <a:latin typeface="Microsoft Sans Serif"/>
                <a:cs typeface="Microsoft Sans Serif"/>
              </a:rPr>
              <a:t> </a:t>
            </a:r>
            <a:r>
              <a:rPr sz="2000" spc="-60" dirty="0">
                <a:solidFill>
                  <a:srgbClr val="DAE9FE"/>
                </a:solidFill>
                <a:latin typeface="Microsoft Sans Serif"/>
                <a:cs typeface="Microsoft Sans Serif"/>
              </a:rPr>
              <a:t>almacenamiento </a:t>
            </a:r>
            <a:r>
              <a:rPr sz="2000" spc="-35" dirty="0">
                <a:solidFill>
                  <a:srgbClr val="DAE9FE"/>
                </a:solidFill>
                <a:latin typeface="Microsoft Sans Serif"/>
                <a:cs typeface="Microsoft Sans Serif"/>
              </a:rPr>
              <a:t>para</a:t>
            </a:r>
            <a:r>
              <a:rPr sz="2000" spc="-60" dirty="0">
                <a:solidFill>
                  <a:srgbClr val="DAE9FE"/>
                </a:solidFill>
                <a:latin typeface="Microsoft Sans Serif"/>
                <a:cs typeface="Microsoft Sans Serif"/>
              </a:rPr>
              <a:t> </a:t>
            </a:r>
            <a:r>
              <a:rPr sz="2000" spc="-30" dirty="0">
                <a:solidFill>
                  <a:srgbClr val="DAE9FE"/>
                </a:solidFill>
                <a:latin typeface="Microsoft Sans Serif"/>
                <a:cs typeface="Microsoft Sans Serif"/>
              </a:rPr>
              <a:t>la</a:t>
            </a:r>
            <a:r>
              <a:rPr sz="2000" spc="-65" dirty="0">
                <a:solidFill>
                  <a:srgbClr val="DAE9FE"/>
                </a:solidFill>
                <a:latin typeface="Microsoft Sans Serif"/>
                <a:cs typeface="Microsoft Sans Serif"/>
              </a:rPr>
              <a:t> </a:t>
            </a:r>
            <a:r>
              <a:rPr sz="2000" spc="-10" dirty="0">
                <a:solidFill>
                  <a:srgbClr val="DAE9FE"/>
                </a:solidFill>
                <a:latin typeface="Microsoft Sans Serif"/>
                <a:cs typeface="Microsoft Sans Serif"/>
              </a:rPr>
              <a:t>transición energética</a:t>
            </a:r>
            <a:r>
              <a:rPr sz="1950" spc="-10" dirty="0">
                <a:solidFill>
                  <a:srgbClr val="DAE9FE"/>
                </a:solidFill>
                <a:latin typeface="Batang"/>
                <a:cs typeface="Batang"/>
              </a:rPr>
              <a:t>.</a:t>
            </a:r>
            <a:endParaRPr sz="1950">
              <a:latin typeface="Batang"/>
              <a:cs typeface="Batang"/>
            </a:endParaRPr>
          </a:p>
          <a:p>
            <a:pPr marL="355600">
              <a:lnSpc>
                <a:spcPct val="100000"/>
              </a:lnSpc>
              <a:spcBef>
                <a:spcPts val="1325"/>
              </a:spcBef>
            </a:pPr>
            <a:r>
              <a:rPr sz="1650" spc="-160" dirty="0">
                <a:solidFill>
                  <a:srgbClr val="FFFFFF"/>
                </a:solidFill>
                <a:latin typeface="Microsoft Sans Serif"/>
                <a:cs typeface="Microsoft Sans Serif"/>
              </a:rPr>
              <a:t>EPC</a:t>
            </a:r>
            <a:r>
              <a:rPr sz="165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 integral </a:t>
            </a:r>
            <a:r>
              <a:rPr sz="1650" dirty="0">
                <a:solidFill>
                  <a:srgbClr val="FFFFFF"/>
                </a:solidFill>
                <a:latin typeface="Microsoft Sans Serif"/>
                <a:cs typeface="Microsoft Sans Serif"/>
              </a:rPr>
              <a:t>con</a:t>
            </a:r>
            <a:r>
              <a:rPr sz="1650" spc="-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50" spc="-160" dirty="0">
                <a:solidFill>
                  <a:srgbClr val="FFFFFF"/>
                </a:solidFill>
                <a:latin typeface="Microsoft Sans Serif"/>
                <a:cs typeface="Microsoft Sans Serif"/>
              </a:rPr>
              <a:t>BESS</a:t>
            </a:r>
            <a:r>
              <a:rPr sz="165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50" dirty="0">
                <a:solidFill>
                  <a:srgbClr val="FFFFFF"/>
                </a:solidFill>
                <a:latin typeface="Microsoft Sans Serif"/>
                <a:cs typeface="Microsoft Sans Serif"/>
              </a:rPr>
              <a:t>y</a:t>
            </a:r>
            <a:r>
              <a:rPr sz="1650" spc="-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microredes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.</a:t>
            </a:r>
            <a:endParaRPr sz="1600">
              <a:latin typeface="Microsoft Sans Serif"/>
              <a:cs typeface="Microsoft Sans Serif"/>
            </a:endParaRPr>
          </a:p>
          <a:p>
            <a:pPr marL="355600">
              <a:lnSpc>
                <a:spcPct val="100000"/>
              </a:lnSpc>
              <a:spcBef>
                <a:spcPts val="1019"/>
              </a:spcBef>
            </a:pPr>
            <a:r>
              <a:rPr sz="1650" spc="-25" dirty="0">
                <a:solidFill>
                  <a:srgbClr val="FFFFFF"/>
                </a:solidFill>
                <a:latin typeface="Microsoft Sans Serif"/>
                <a:cs typeface="Microsoft Sans Serif"/>
              </a:rPr>
              <a:t>Modelos</a:t>
            </a:r>
            <a:r>
              <a:rPr sz="165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50" spc="-100" dirty="0">
                <a:solidFill>
                  <a:srgbClr val="FFFFFF"/>
                </a:solidFill>
                <a:latin typeface="Microsoft Sans Serif"/>
                <a:cs typeface="Microsoft Sans Serif"/>
              </a:rPr>
              <a:t>PPA</a:t>
            </a:r>
            <a:r>
              <a:rPr sz="1600" spc="-100" dirty="0">
                <a:solidFill>
                  <a:srgbClr val="FFFFFF"/>
                </a:solidFill>
                <a:latin typeface="Microsoft Sans Serif"/>
                <a:cs typeface="Microsoft Sans Serif"/>
              </a:rPr>
              <a:t>/</a:t>
            </a:r>
            <a:r>
              <a:rPr sz="1650" spc="-100" dirty="0">
                <a:solidFill>
                  <a:srgbClr val="FFFFFF"/>
                </a:solidFill>
                <a:latin typeface="Microsoft Sans Serif"/>
                <a:cs typeface="Microsoft Sans Serif"/>
              </a:rPr>
              <a:t>aaS</a:t>
            </a:r>
            <a:r>
              <a:rPr sz="1650" spc="-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50" dirty="0">
                <a:solidFill>
                  <a:srgbClr val="FFFFFF"/>
                </a:solidFill>
                <a:latin typeface="Microsoft Sans Serif"/>
                <a:cs typeface="Microsoft Sans Serif"/>
              </a:rPr>
              <a:t>con</a:t>
            </a:r>
            <a:r>
              <a:rPr sz="1650" spc="-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5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performance</a:t>
            </a:r>
            <a:r>
              <a:rPr sz="1650" spc="-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garantizada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.</a:t>
            </a:r>
            <a:endParaRPr sz="1600">
              <a:latin typeface="Microsoft Sans Serif"/>
              <a:cs typeface="Microsoft Sans Serif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11384706" y="9182044"/>
            <a:ext cx="4358005" cy="2622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50" i="1" spc="-85" dirty="0">
                <a:solidFill>
                  <a:srgbClr val="FFFFFF"/>
                </a:solidFill>
                <a:latin typeface="Arial"/>
                <a:cs typeface="Arial"/>
              </a:rPr>
              <a:t>Plantas</a:t>
            </a:r>
            <a:r>
              <a:rPr sz="1550" i="1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50" i="1" spc="-150" dirty="0">
                <a:solidFill>
                  <a:srgbClr val="FFFFFF"/>
                </a:solidFill>
                <a:latin typeface="Arial"/>
                <a:cs typeface="Arial"/>
              </a:rPr>
              <a:t>FV</a:t>
            </a:r>
            <a:r>
              <a:rPr sz="1500" i="1" spc="-150" dirty="0">
                <a:solidFill>
                  <a:srgbClr val="FFFFFF"/>
                </a:solidFill>
                <a:latin typeface="Arial"/>
                <a:cs typeface="Arial"/>
              </a:rPr>
              <a:t>,</a:t>
            </a:r>
            <a:r>
              <a:rPr sz="1500" i="1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50" i="1" spc="-50" dirty="0">
                <a:solidFill>
                  <a:srgbClr val="FFFFFF"/>
                </a:solidFill>
                <a:latin typeface="Arial"/>
                <a:cs typeface="Arial"/>
              </a:rPr>
              <a:t>microredes</a:t>
            </a:r>
            <a:r>
              <a:rPr sz="1500" i="1" spc="-50" dirty="0">
                <a:solidFill>
                  <a:srgbClr val="FFFFFF"/>
                </a:solidFill>
                <a:latin typeface="Arial"/>
                <a:cs typeface="Arial"/>
              </a:rPr>
              <a:t>,</a:t>
            </a:r>
            <a:r>
              <a:rPr sz="1500" i="1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50" i="1" spc="-55" dirty="0">
                <a:solidFill>
                  <a:srgbClr val="FFFFFF"/>
                </a:solidFill>
                <a:latin typeface="Arial"/>
                <a:cs typeface="Arial"/>
              </a:rPr>
              <a:t>híbridos</a:t>
            </a:r>
            <a:r>
              <a:rPr sz="1550" i="1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50" i="1" spc="-45" dirty="0">
                <a:solidFill>
                  <a:srgbClr val="FFFFFF"/>
                </a:solidFill>
                <a:latin typeface="Arial"/>
                <a:cs typeface="Arial"/>
              </a:rPr>
              <a:t>con</a:t>
            </a:r>
            <a:r>
              <a:rPr sz="1550" i="1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50" i="1" spc="-60" dirty="0">
                <a:solidFill>
                  <a:srgbClr val="FFFFFF"/>
                </a:solidFill>
                <a:latin typeface="Arial"/>
                <a:cs typeface="Arial"/>
              </a:rPr>
              <a:t>almacenamiento</a:t>
            </a:r>
            <a:endParaRPr sz="15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9558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509"/>
              </a:spcBef>
            </a:pPr>
            <a:r>
              <a:rPr sz="6100" spc="-290" dirty="0"/>
              <a:t>Servicios</a:t>
            </a:r>
            <a:r>
              <a:rPr sz="6100" spc="-395" dirty="0"/>
              <a:t> </a:t>
            </a:r>
            <a:r>
              <a:rPr sz="6100" spc="-330" dirty="0"/>
              <a:t>Adicionales</a:t>
            </a:r>
            <a:endParaRPr sz="6100"/>
          </a:p>
          <a:p>
            <a:pPr algn="ctr">
              <a:lnSpc>
                <a:spcPct val="100000"/>
              </a:lnSpc>
              <a:spcBef>
                <a:spcPts val="204"/>
              </a:spcBef>
            </a:pPr>
            <a:r>
              <a:rPr sz="3000" b="0" spc="-75" dirty="0">
                <a:solidFill>
                  <a:srgbClr val="BEDAFE"/>
                </a:solidFill>
                <a:latin typeface="Microsoft Sans Serif"/>
                <a:cs typeface="Microsoft Sans Serif"/>
              </a:rPr>
              <a:t>Capacidades</a:t>
            </a:r>
            <a:r>
              <a:rPr sz="3000" b="0" spc="-110" dirty="0">
                <a:solidFill>
                  <a:srgbClr val="BEDAFE"/>
                </a:solidFill>
                <a:latin typeface="Microsoft Sans Serif"/>
                <a:cs typeface="Microsoft Sans Serif"/>
              </a:rPr>
              <a:t> </a:t>
            </a:r>
            <a:r>
              <a:rPr sz="3000" b="0" spc="-65" dirty="0">
                <a:solidFill>
                  <a:srgbClr val="BEDAFE"/>
                </a:solidFill>
                <a:latin typeface="Microsoft Sans Serif"/>
                <a:cs typeface="Microsoft Sans Serif"/>
              </a:rPr>
              <a:t>complementarias</a:t>
            </a:r>
            <a:r>
              <a:rPr sz="3000" b="0" spc="-110" dirty="0">
                <a:solidFill>
                  <a:srgbClr val="BEDAFE"/>
                </a:solidFill>
                <a:latin typeface="Microsoft Sans Serif"/>
                <a:cs typeface="Microsoft Sans Serif"/>
              </a:rPr>
              <a:t> </a:t>
            </a:r>
            <a:r>
              <a:rPr sz="3000" b="0" spc="-55" dirty="0">
                <a:solidFill>
                  <a:srgbClr val="BEDAFE"/>
                </a:solidFill>
                <a:latin typeface="Microsoft Sans Serif"/>
                <a:cs typeface="Microsoft Sans Serif"/>
              </a:rPr>
              <a:t>para</a:t>
            </a:r>
            <a:r>
              <a:rPr sz="3000" b="0" spc="-105" dirty="0">
                <a:solidFill>
                  <a:srgbClr val="BEDAFE"/>
                </a:solidFill>
                <a:latin typeface="Microsoft Sans Serif"/>
                <a:cs typeface="Microsoft Sans Serif"/>
              </a:rPr>
              <a:t> </a:t>
            </a:r>
            <a:r>
              <a:rPr sz="3000" b="0" spc="-55" dirty="0">
                <a:solidFill>
                  <a:srgbClr val="BEDAFE"/>
                </a:solidFill>
                <a:latin typeface="Microsoft Sans Serif"/>
                <a:cs typeface="Microsoft Sans Serif"/>
              </a:rPr>
              <a:t>entregas</a:t>
            </a:r>
            <a:r>
              <a:rPr sz="3000" b="0" spc="-110" dirty="0">
                <a:solidFill>
                  <a:srgbClr val="BEDAFE"/>
                </a:solidFill>
                <a:latin typeface="Microsoft Sans Serif"/>
                <a:cs typeface="Microsoft Sans Serif"/>
              </a:rPr>
              <a:t> </a:t>
            </a:r>
            <a:r>
              <a:rPr sz="3000" b="0" spc="-10" dirty="0">
                <a:solidFill>
                  <a:srgbClr val="BEDAFE"/>
                </a:solidFill>
                <a:latin typeface="Microsoft Sans Serif"/>
                <a:cs typeface="Microsoft Sans Serif"/>
              </a:rPr>
              <a:t>integrales</a:t>
            </a:r>
            <a:endParaRPr sz="3000">
              <a:latin typeface="Microsoft Sans Serif"/>
              <a:cs typeface="Microsoft Sans Serif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609600" y="2285999"/>
            <a:ext cx="8305800" cy="5810250"/>
            <a:chOff x="609600" y="2285999"/>
            <a:chExt cx="8305800" cy="5810250"/>
          </a:xfrm>
        </p:grpSpPr>
        <p:sp>
          <p:nvSpPr>
            <p:cNvPr id="4" name="object 4"/>
            <p:cNvSpPr/>
            <p:nvPr/>
          </p:nvSpPr>
          <p:spPr>
            <a:xfrm>
              <a:off x="609600" y="2285999"/>
              <a:ext cx="8305800" cy="5810250"/>
            </a:xfrm>
            <a:custGeom>
              <a:avLst/>
              <a:gdLst/>
              <a:ahLst/>
              <a:cxnLst/>
              <a:rect l="l" t="t" r="r" b="b"/>
              <a:pathLst>
                <a:path w="8305800" h="5810250">
                  <a:moveTo>
                    <a:pt x="8153400" y="5810250"/>
                  </a:moveTo>
                  <a:lnTo>
                    <a:pt x="152400" y="5810250"/>
                  </a:lnTo>
                  <a:lnTo>
                    <a:pt x="137387" y="5809524"/>
                  </a:lnTo>
                  <a:lnTo>
                    <a:pt x="94079" y="5798648"/>
                  </a:lnTo>
                  <a:lnTo>
                    <a:pt x="55765" y="5775715"/>
                  </a:lnTo>
                  <a:lnTo>
                    <a:pt x="25660" y="5742534"/>
                  </a:lnTo>
                  <a:lnTo>
                    <a:pt x="6525" y="5702022"/>
                  </a:lnTo>
                  <a:lnTo>
                    <a:pt x="0" y="5657850"/>
                  </a:lnTo>
                  <a:lnTo>
                    <a:pt x="0" y="152400"/>
                  </a:lnTo>
                  <a:lnTo>
                    <a:pt x="6525" y="108226"/>
                  </a:lnTo>
                  <a:lnTo>
                    <a:pt x="25660" y="67715"/>
                  </a:lnTo>
                  <a:lnTo>
                    <a:pt x="55765" y="34533"/>
                  </a:lnTo>
                  <a:lnTo>
                    <a:pt x="94079" y="11600"/>
                  </a:lnTo>
                  <a:lnTo>
                    <a:pt x="137387" y="725"/>
                  </a:lnTo>
                  <a:lnTo>
                    <a:pt x="152400" y="0"/>
                  </a:lnTo>
                  <a:lnTo>
                    <a:pt x="8153400" y="0"/>
                  </a:lnTo>
                  <a:lnTo>
                    <a:pt x="8197572" y="6525"/>
                  </a:lnTo>
                  <a:lnTo>
                    <a:pt x="8238084" y="25660"/>
                  </a:lnTo>
                  <a:lnTo>
                    <a:pt x="8271265" y="55765"/>
                  </a:lnTo>
                  <a:lnTo>
                    <a:pt x="8294199" y="94079"/>
                  </a:lnTo>
                  <a:lnTo>
                    <a:pt x="8305074" y="137387"/>
                  </a:lnTo>
                  <a:lnTo>
                    <a:pt x="8305800" y="152400"/>
                  </a:lnTo>
                  <a:lnTo>
                    <a:pt x="8305800" y="5657850"/>
                  </a:lnTo>
                  <a:lnTo>
                    <a:pt x="8299274" y="5702022"/>
                  </a:lnTo>
                  <a:lnTo>
                    <a:pt x="8280139" y="5742534"/>
                  </a:lnTo>
                  <a:lnTo>
                    <a:pt x="8250034" y="5775715"/>
                  </a:lnTo>
                  <a:lnTo>
                    <a:pt x="8211720" y="5798648"/>
                  </a:lnTo>
                  <a:lnTo>
                    <a:pt x="8168412" y="5809524"/>
                  </a:lnTo>
                  <a:lnTo>
                    <a:pt x="8153400" y="5810250"/>
                  </a:lnTo>
                  <a:close/>
                </a:path>
              </a:pathLst>
            </a:custGeom>
            <a:solidFill>
              <a:srgbClr val="FFFFFF">
                <a:alpha val="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609600" y="2285999"/>
              <a:ext cx="8305800" cy="5810250"/>
            </a:xfrm>
            <a:custGeom>
              <a:avLst/>
              <a:gdLst/>
              <a:ahLst/>
              <a:cxnLst/>
              <a:rect l="l" t="t" r="r" b="b"/>
              <a:pathLst>
                <a:path w="8305800" h="5810250">
                  <a:moveTo>
                    <a:pt x="8153400" y="5810250"/>
                  </a:moveTo>
                  <a:lnTo>
                    <a:pt x="152400" y="5810250"/>
                  </a:lnTo>
                  <a:lnTo>
                    <a:pt x="137387" y="5809524"/>
                  </a:lnTo>
                  <a:lnTo>
                    <a:pt x="94079" y="5798648"/>
                  </a:lnTo>
                  <a:lnTo>
                    <a:pt x="55765" y="5775715"/>
                  </a:lnTo>
                  <a:lnTo>
                    <a:pt x="25660" y="5742534"/>
                  </a:lnTo>
                  <a:lnTo>
                    <a:pt x="6525" y="5702023"/>
                  </a:lnTo>
                  <a:lnTo>
                    <a:pt x="0" y="5657850"/>
                  </a:lnTo>
                  <a:lnTo>
                    <a:pt x="0" y="152400"/>
                  </a:lnTo>
                  <a:lnTo>
                    <a:pt x="676" y="138395"/>
                  </a:lnTo>
                  <a:lnTo>
                    <a:pt x="725" y="137387"/>
                  </a:lnTo>
                  <a:lnTo>
                    <a:pt x="11600" y="94079"/>
                  </a:lnTo>
                  <a:lnTo>
                    <a:pt x="34533" y="55765"/>
                  </a:lnTo>
                  <a:lnTo>
                    <a:pt x="67715" y="25660"/>
                  </a:lnTo>
                  <a:lnTo>
                    <a:pt x="108226" y="6525"/>
                  </a:lnTo>
                  <a:lnTo>
                    <a:pt x="152400" y="0"/>
                  </a:lnTo>
                  <a:lnTo>
                    <a:pt x="8153400" y="0"/>
                  </a:lnTo>
                  <a:lnTo>
                    <a:pt x="8168412" y="725"/>
                  </a:lnTo>
                  <a:lnTo>
                    <a:pt x="8183136" y="2900"/>
                  </a:lnTo>
                  <a:lnTo>
                    <a:pt x="8197572" y="6525"/>
                  </a:lnTo>
                  <a:lnTo>
                    <a:pt x="8205934" y="9525"/>
                  </a:lnTo>
                  <a:lnTo>
                    <a:pt x="152400" y="9525"/>
                  </a:lnTo>
                  <a:lnTo>
                    <a:pt x="145380" y="9696"/>
                  </a:lnTo>
                  <a:lnTo>
                    <a:pt x="104274" y="17872"/>
                  </a:lnTo>
                  <a:lnTo>
                    <a:pt x="67282" y="37645"/>
                  </a:lnTo>
                  <a:lnTo>
                    <a:pt x="37645" y="67281"/>
                  </a:lnTo>
                  <a:lnTo>
                    <a:pt x="17873" y="104274"/>
                  </a:lnTo>
                  <a:lnTo>
                    <a:pt x="9696" y="145380"/>
                  </a:lnTo>
                  <a:lnTo>
                    <a:pt x="9525" y="5657850"/>
                  </a:lnTo>
                  <a:lnTo>
                    <a:pt x="9696" y="5664869"/>
                  </a:lnTo>
                  <a:lnTo>
                    <a:pt x="17873" y="5705974"/>
                  </a:lnTo>
                  <a:lnTo>
                    <a:pt x="37645" y="5742967"/>
                  </a:lnTo>
                  <a:lnTo>
                    <a:pt x="67281" y="5772602"/>
                  </a:lnTo>
                  <a:lnTo>
                    <a:pt x="104274" y="5792376"/>
                  </a:lnTo>
                  <a:lnTo>
                    <a:pt x="145380" y="5800553"/>
                  </a:lnTo>
                  <a:lnTo>
                    <a:pt x="152400" y="5800725"/>
                  </a:lnTo>
                  <a:lnTo>
                    <a:pt x="8205931" y="5800725"/>
                  </a:lnTo>
                  <a:lnTo>
                    <a:pt x="8197572" y="5803724"/>
                  </a:lnTo>
                  <a:lnTo>
                    <a:pt x="8183136" y="5807349"/>
                  </a:lnTo>
                  <a:lnTo>
                    <a:pt x="8168412" y="5809524"/>
                  </a:lnTo>
                  <a:lnTo>
                    <a:pt x="8153400" y="5810250"/>
                  </a:lnTo>
                  <a:close/>
                </a:path>
                <a:path w="8305800" h="5810250">
                  <a:moveTo>
                    <a:pt x="8205931" y="5800725"/>
                  </a:moveTo>
                  <a:lnTo>
                    <a:pt x="8153400" y="5800725"/>
                  </a:lnTo>
                  <a:lnTo>
                    <a:pt x="8160419" y="5800553"/>
                  </a:lnTo>
                  <a:lnTo>
                    <a:pt x="8167404" y="5800038"/>
                  </a:lnTo>
                  <a:lnTo>
                    <a:pt x="8208075" y="5789848"/>
                  </a:lnTo>
                  <a:lnTo>
                    <a:pt x="8244039" y="5768294"/>
                  </a:lnTo>
                  <a:lnTo>
                    <a:pt x="8272195" y="5737226"/>
                  </a:lnTo>
                  <a:lnTo>
                    <a:pt x="8290123" y="5699324"/>
                  </a:lnTo>
                  <a:lnTo>
                    <a:pt x="8295464" y="5672862"/>
                  </a:lnTo>
                  <a:lnTo>
                    <a:pt x="8295588" y="5671854"/>
                  </a:lnTo>
                  <a:lnTo>
                    <a:pt x="8296103" y="5664869"/>
                  </a:lnTo>
                  <a:lnTo>
                    <a:pt x="8296275" y="5657850"/>
                  </a:lnTo>
                  <a:lnTo>
                    <a:pt x="8296275" y="152400"/>
                  </a:lnTo>
                  <a:lnTo>
                    <a:pt x="8290123" y="110924"/>
                  </a:lnTo>
                  <a:lnTo>
                    <a:pt x="8272195" y="73022"/>
                  </a:lnTo>
                  <a:lnTo>
                    <a:pt x="8244039" y="41954"/>
                  </a:lnTo>
                  <a:lnTo>
                    <a:pt x="8208075" y="20400"/>
                  </a:lnTo>
                  <a:lnTo>
                    <a:pt x="8167404" y="10211"/>
                  </a:lnTo>
                  <a:lnTo>
                    <a:pt x="8153400" y="9525"/>
                  </a:lnTo>
                  <a:lnTo>
                    <a:pt x="8205934" y="9525"/>
                  </a:lnTo>
                  <a:lnTo>
                    <a:pt x="8250034" y="34533"/>
                  </a:lnTo>
                  <a:lnTo>
                    <a:pt x="8280139" y="67715"/>
                  </a:lnTo>
                  <a:lnTo>
                    <a:pt x="8299274" y="108226"/>
                  </a:lnTo>
                  <a:lnTo>
                    <a:pt x="8305800" y="152400"/>
                  </a:lnTo>
                  <a:lnTo>
                    <a:pt x="8305800" y="5657850"/>
                  </a:lnTo>
                  <a:lnTo>
                    <a:pt x="8305123" y="5671854"/>
                  </a:lnTo>
                  <a:lnTo>
                    <a:pt x="8305074" y="5672862"/>
                  </a:lnTo>
                  <a:lnTo>
                    <a:pt x="8294199" y="5716170"/>
                  </a:lnTo>
                  <a:lnTo>
                    <a:pt x="8271265" y="5754484"/>
                  </a:lnTo>
                  <a:lnTo>
                    <a:pt x="8238084" y="5784589"/>
                  </a:lnTo>
                  <a:lnTo>
                    <a:pt x="8211720" y="5798648"/>
                  </a:lnTo>
                  <a:lnTo>
                    <a:pt x="8205931" y="5800725"/>
                  </a:lnTo>
                  <a:close/>
                </a:path>
              </a:pathLst>
            </a:custGeom>
            <a:solidFill>
              <a:srgbClr val="FFFFFF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000124" y="2676525"/>
              <a:ext cx="838200" cy="838200"/>
            </a:xfrm>
            <a:custGeom>
              <a:avLst/>
              <a:gdLst/>
              <a:ahLst/>
              <a:cxnLst/>
              <a:rect l="l" t="t" r="r" b="b"/>
              <a:pathLst>
                <a:path w="838200" h="838200">
                  <a:moveTo>
                    <a:pt x="419100" y="838200"/>
                  </a:moveTo>
                  <a:lnTo>
                    <a:pt x="378021" y="836182"/>
                  </a:lnTo>
                  <a:lnTo>
                    <a:pt x="337337" y="830146"/>
                  </a:lnTo>
                  <a:lnTo>
                    <a:pt x="297441" y="820153"/>
                  </a:lnTo>
                  <a:lnTo>
                    <a:pt x="258717" y="806297"/>
                  </a:lnTo>
                  <a:lnTo>
                    <a:pt x="221537" y="788712"/>
                  </a:lnTo>
                  <a:lnTo>
                    <a:pt x="186260" y="767568"/>
                  </a:lnTo>
                  <a:lnTo>
                    <a:pt x="153225" y="743068"/>
                  </a:lnTo>
                  <a:lnTo>
                    <a:pt x="122751" y="715447"/>
                  </a:lnTo>
                  <a:lnTo>
                    <a:pt x="95131" y="684973"/>
                  </a:lnTo>
                  <a:lnTo>
                    <a:pt x="70630" y="651938"/>
                  </a:lnTo>
                  <a:lnTo>
                    <a:pt x="49486" y="616661"/>
                  </a:lnTo>
                  <a:lnTo>
                    <a:pt x="31901" y="579481"/>
                  </a:lnTo>
                  <a:lnTo>
                    <a:pt x="18046" y="540758"/>
                  </a:lnTo>
                  <a:lnTo>
                    <a:pt x="8052" y="500862"/>
                  </a:lnTo>
                  <a:lnTo>
                    <a:pt x="2018" y="460178"/>
                  </a:lnTo>
                  <a:lnTo>
                    <a:pt x="0" y="419100"/>
                  </a:lnTo>
                  <a:lnTo>
                    <a:pt x="126" y="408811"/>
                  </a:lnTo>
                  <a:lnTo>
                    <a:pt x="3152" y="367795"/>
                  </a:lnTo>
                  <a:lnTo>
                    <a:pt x="10183" y="327271"/>
                  </a:lnTo>
                  <a:lnTo>
                    <a:pt x="21153" y="287632"/>
                  </a:lnTo>
                  <a:lnTo>
                    <a:pt x="35955" y="249260"/>
                  </a:lnTo>
                  <a:lnTo>
                    <a:pt x="54447" y="212523"/>
                  </a:lnTo>
                  <a:lnTo>
                    <a:pt x="76451" y="177776"/>
                  </a:lnTo>
                  <a:lnTo>
                    <a:pt x="101755" y="145352"/>
                  </a:lnTo>
                  <a:lnTo>
                    <a:pt x="130115" y="115565"/>
                  </a:lnTo>
                  <a:lnTo>
                    <a:pt x="161258" y="88702"/>
                  </a:lnTo>
                  <a:lnTo>
                    <a:pt x="194884" y="65019"/>
                  </a:lnTo>
                  <a:lnTo>
                    <a:pt x="230670" y="44748"/>
                  </a:lnTo>
                  <a:lnTo>
                    <a:pt x="268270" y="28081"/>
                  </a:lnTo>
                  <a:lnTo>
                    <a:pt x="307323" y="15180"/>
                  </a:lnTo>
                  <a:lnTo>
                    <a:pt x="347452" y="6169"/>
                  </a:lnTo>
                  <a:lnTo>
                    <a:pt x="388272" y="1135"/>
                  </a:lnTo>
                  <a:lnTo>
                    <a:pt x="419100" y="0"/>
                  </a:lnTo>
                  <a:lnTo>
                    <a:pt x="429388" y="126"/>
                  </a:lnTo>
                  <a:lnTo>
                    <a:pt x="470405" y="3152"/>
                  </a:lnTo>
                  <a:lnTo>
                    <a:pt x="510928" y="10184"/>
                  </a:lnTo>
                  <a:lnTo>
                    <a:pt x="550566" y="21153"/>
                  </a:lnTo>
                  <a:lnTo>
                    <a:pt x="588939" y="35955"/>
                  </a:lnTo>
                  <a:lnTo>
                    <a:pt x="625676" y="54448"/>
                  </a:lnTo>
                  <a:lnTo>
                    <a:pt x="660423" y="76451"/>
                  </a:lnTo>
                  <a:lnTo>
                    <a:pt x="692847" y="101756"/>
                  </a:lnTo>
                  <a:lnTo>
                    <a:pt x="722634" y="130115"/>
                  </a:lnTo>
                  <a:lnTo>
                    <a:pt x="749498" y="161258"/>
                  </a:lnTo>
                  <a:lnTo>
                    <a:pt x="773179" y="194885"/>
                  </a:lnTo>
                  <a:lnTo>
                    <a:pt x="793451" y="230670"/>
                  </a:lnTo>
                  <a:lnTo>
                    <a:pt x="810118" y="268270"/>
                  </a:lnTo>
                  <a:lnTo>
                    <a:pt x="823019" y="307323"/>
                  </a:lnTo>
                  <a:lnTo>
                    <a:pt x="832030" y="347453"/>
                  </a:lnTo>
                  <a:lnTo>
                    <a:pt x="837064" y="388272"/>
                  </a:lnTo>
                  <a:lnTo>
                    <a:pt x="838200" y="419100"/>
                  </a:lnTo>
                  <a:lnTo>
                    <a:pt x="838073" y="429388"/>
                  </a:lnTo>
                  <a:lnTo>
                    <a:pt x="835048" y="470405"/>
                  </a:lnTo>
                  <a:lnTo>
                    <a:pt x="828016" y="510928"/>
                  </a:lnTo>
                  <a:lnTo>
                    <a:pt x="817046" y="550567"/>
                  </a:lnTo>
                  <a:lnTo>
                    <a:pt x="802244" y="588939"/>
                  </a:lnTo>
                  <a:lnTo>
                    <a:pt x="783752" y="625676"/>
                  </a:lnTo>
                  <a:lnTo>
                    <a:pt x="761747" y="660423"/>
                  </a:lnTo>
                  <a:lnTo>
                    <a:pt x="736444" y="692846"/>
                  </a:lnTo>
                  <a:lnTo>
                    <a:pt x="708084" y="722633"/>
                  </a:lnTo>
                  <a:lnTo>
                    <a:pt x="676941" y="749497"/>
                  </a:lnTo>
                  <a:lnTo>
                    <a:pt x="643314" y="773179"/>
                  </a:lnTo>
                  <a:lnTo>
                    <a:pt x="607529" y="793451"/>
                  </a:lnTo>
                  <a:lnTo>
                    <a:pt x="569929" y="810118"/>
                  </a:lnTo>
                  <a:lnTo>
                    <a:pt x="530876" y="823019"/>
                  </a:lnTo>
                  <a:lnTo>
                    <a:pt x="490747" y="832030"/>
                  </a:lnTo>
                  <a:lnTo>
                    <a:pt x="449927" y="837065"/>
                  </a:lnTo>
                  <a:lnTo>
                    <a:pt x="419100" y="838200"/>
                  </a:lnTo>
                  <a:close/>
                </a:path>
              </a:pathLst>
            </a:custGeom>
            <a:solidFill>
              <a:srgbClr val="F9731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266825" y="2905125"/>
              <a:ext cx="304800" cy="381000"/>
            </a:xfrm>
            <a:custGeom>
              <a:avLst/>
              <a:gdLst/>
              <a:ahLst/>
              <a:cxnLst/>
              <a:rect l="l" t="t" r="r" b="b"/>
              <a:pathLst>
                <a:path w="304800" h="381000">
                  <a:moveTo>
                    <a:pt x="38100" y="0"/>
                  </a:moveTo>
                  <a:lnTo>
                    <a:pt x="266700" y="0"/>
                  </a:lnTo>
                  <a:lnTo>
                    <a:pt x="271752" y="0"/>
                  </a:lnTo>
                  <a:lnTo>
                    <a:pt x="276612" y="966"/>
                  </a:lnTo>
                  <a:lnTo>
                    <a:pt x="281280" y="2900"/>
                  </a:lnTo>
                  <a:lnTo>
                    <a:pt x="285948" y="4833"/>
                  </a:lnTo>
                  <a:lnTo>
                    <a:pt x="290068" y="7586"/>
                  </a:lnTo>
                  <a:lnTo>
                    <a:pt x="304800" y="38100"/>
                  </a:lnTo>
                  <a:lnTo>
                    <a:pt x="304800" y="342900"/>
                  </a:lnTo>
                  <a:lnTo>
                    <a:pt x="285948" y="376166"/>
                  </a:lnTo>
                  <a:lnTo>
                    <a:pt x="281280" y="378099"/>
                  </a:lnTo>
                  <a:lnTo>
                    <a:pt x="276612" y="380033"/>
                  </a:lnTo>
                  <a:lnTo>
                    <a:pt x="271752" y="380999"/>
                  </a:lnTo>
                  <a:lnTo>
                    <a:pt x="266700" y="381000"/>
                  </a:lnTo>
                  <a:lnTo>
                    <a:pt x="38100" y="381000"/>
                  </a:lnTo>
                  <a:lnTo>
                    <a:pt x="33047" y="380999"/>
                  </a:lnTo>
                  <a:lnTo>
                    <a:pt x="28187" y="380033"/>
                  </a:lnTo>
                  <a:lnTo>
                    <a:pt x="23519" y="378099"/>
                  </a:lnTo>
                  <a:lnTo>
                    <a:pt x="18851" y="376166"/>
                  </a:lnTo>
                  <a:lnTo>
                    <a:pt x="2900" y="357480"/>
                  </a:lnTo>
                  <a:lnTo>
                    <a:pt x="966" y="352812"/>
                  </a:lnTo>
                  <a:lnTo>
                    <a:pt x="0" y="347952"/>
                  </a:lnTo>
                  <a:lnTo>
                    <a:pt x="0" y="342900"/>
                  </a:lnTo>
                  <a:lnTo>
                    <a:pt x="0" y="38100"/>
                  </a:lnTo>
                  <a:lnTo>
                    <a:pt x="11159" y="11159"/>
                  </a:lnTo>
                  <a:lnTo>
                    <a:pt x="14731" y="7586"/>
                  </a:lnTo>
                  <a:lnTo>
                    <a:pt x="18851" y="4833"/>
                  </a:lnTo>
                  <a:lnTo>
                    <a:pt x="23519" y="2900"/>
                  </a:lnTo>
                  <a:lnTo>
                    <a:pt x="28187" y="966"/>
                  </a:lnTo>
                  <a:lnTo>
                    <a:pt x="33047" y="0"/>
                  </a:lnTo>
                  <a:lnTo>
                    <a:pt x="38100" y="0"/>
                  </a:lnTo>
                  <a:close/>
                </a:path>
                <a:path w="304800" h="381000">
                  <a:moveTo>
                    <a:pt x="95250" y="381000"/>
                  </a:moveTo>
                  <a:lnTo>
                    <a:pt x="95250" y="304800"/>
                  </a:lnTo>
                  <a:lnTo>
                    <a:pt x="209550" y="304800"/>
                  </a:lnTo>
                  <a:lnTo>
                    <a:pt x="209550" y="381000"/>
                  </a:lnTo>
                </a:path>
                <a:path w="304800" h="381000">
                  <a:moveTo>
                    <a:pt x="76200" y="76200"/>
                  </a:moveTo>
                  <a:lnTo>
                    <a:pt x="76390" y="76200"/>
                  </a:lnTo>
                </a:path>
                <a:path w="304800" h="381000">
                  <a:moveTo>
                    <a:pt x="228600" y="76200"/>
                  </a:moveTo>
                  <a:lnTo>
                    <a:pt x="228790" y="76200"/>
                  </a:lnTo>
                </a:path>
                <a:path w="304800" h="381000">
                  <a:moveTo>
                    <a:pt x="152400" y="76200"/>
                  </a:moveTo>
                  <a:lnTo>
                    <a:pt x="152590" y="76200"/>
                  </a:lnTo>
                </a:path>
                <a:path w="304800" h="381000">
                  <a:moveTo>
                    <a:pt x="152400" y="152400"/>
                  </a:moveTo>
                  <a:lnTo>
                    <a:pt x="152590" y="152400"/>
                  </a:lnTo>
                </a:path>
                <a:path w="304800" h="381000">
                  <a:moveTo>
                    <a:pt x="152400" y="228600"/>
                  </a:moveTo>
                  <a:lnTo>
                    <a:pt x="152590" y="228600"/>
                  </a:lnTo>
                </a:path>
                <a:path w="304800" h="381000">
                  <a:moveTo>
                    <a:pt x="228600" y="152400"/>
                  </a:moveTo>
                  <a:lnTo>
                    <a:pt x="228790" y="152400"/>
                  </a:lnTo>
                </a:path>
                <a:path w="304800" h="381000">
                  <a:moveTo>
                    <a:pt x="228600" y="228600"/>
                  </a:moveTo>
                  <a:lnTo>
                    <a:pt x="228790" y="228600"/>
                  </a:lnTo>
                </a:path>
                <a:path w="304800" h="381000">
                  <a:moveTo>
                    <a:pt x="76200" y="152400"/>
                  </a:moveTo>
                  <a:lnTo>
                    <a:pt x="76390" y="152400"/>
                  </a:lnTo>
                </a:path>
                <a:path w="304800" h="381000">
                  <a:moveTo>
                    <a:pt x="76200" y="228600"/>
                  </a:moveTo>
                  <a:lnTo>
                    <a:pt x="76390" y="228600"/>
                  </a:lnTo>
                </a:path>
              </a:pathLst>
            </a:custGeom>
            <a:ln w="381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2054225" y="2726988"/>
            <a:ext cx="2204085" cy="64706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50" b="1" spc="-240" dirty="0">
                <a:solidFill>
                  <a:srgbClr val="FFFFFF"/>
                </a:solidFill>
                <a:latin typeface="Arial"/>
                <a:cs typeface="Arial"/>
              </a:rPr>
              <a:t>Obra</a:t>
            </a:r>
            <a:r>
              <a:rPr sz="4050" b="1" spc="-2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050" b="1" spc="-150" dirty="0">
                <a:solidFill>
                  <a:srgbClr val="FFFFFF"/>
                </a:solidFill>
                <a:latin typeface="Arial"/>
                <a:cs typeface="Arial"/>
              </a:rPr>
              <a:t>Civil</a:t>
            </a:r>
            <a:endParaRPr sz="405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87425" y="3688238"/>
            <a:ext cx="6860540" cy="71120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9800"/>
              </a:lnSpc>
              <a:spcBef>
                <a:spcPts val="90"/>
              </a:spcBef>
            </a:pPr>
            <a:r>
              <a:rPr sz="2000" spc="-25" dirty="0">
                <a:solidFill>
                  <a:srgbClr val="DAE9FE"/>
                </a:solidFill>
                <a:latin typeface="Microsoft Sans Serif"/>
                <a:cs typeface="Microsoft Sans Serif"/>
              </a:rPr>
              <a:t>Infraestructura</a:t>
            </a:r>
            <a:r>
              <a:rPr sz="2000" spc="-35" dirty="0">
                <a:solidFill>
                  <a:srgbClr val="DAE9FE"/>
                </a:solidFill>
                <a:latin typeface="Microsoft Sans Serif"/>
                <a:cs typeface="Microsoft Sans Serif"/>
              </a:rPr>
              <a:t> para</a:t>
            </a:r>
            <a:r>
              <a:rPr sz="2000" spc="-25" dirty="0">
                <a:solidFill>
                  <a:srgbClr val="DAE9FE"/>
                </a:solidFill>
                <a:latin typeface="Microsoft Sans Serif"/>
                <a:cs typeface="Microsoft Sans Serif"/>
              </a:rPr>
              <a:t> </a:t>
            </a:r>
            <a:r>
              <a:rPr sz="2000" spc="-55" dirty="0">
                <a:solidFill>
                  <a:srgbClr val="DAE9FE"/>
                </a:solidFill>
                <a:latin typeface="Microsoft Sans Serif"/>
                <a:cs typeface="Microsoft Sans Serif"/>
              </a:rPr>
              <a:t>energía</a:t>
            </a:r>
            <a:r>
              <a:rPr sz="2050" spc="-55" dirty="0">
                <a:solidFill>
                  <a:srgbClr val="DAE9FE"/>
                </a:solidFill>
                <a:latin typeface="Britannic Bold"/>
                <a:cs typeface="Britannic Bold"/>
              </a:rPr>
              <a:t>,</a:t>
            </a:r>
            <a:r>
              <a:rPr sz="2050" spc="-110" dirty="0">
                <a:solidFill>
                  <a:srgbClr val="DAE9FE"/>
                </a:solidFill>
                <a:latin typeface="Britannic Bold"/>
                <a:cs typeface="Britannic Bold"/>
              </a:rPr>
              <a:t> </a:t>
            </a:r>
            <a:r>
              <a:rPr sz="2000" spc="-40" dirty="0">
                <a:solidFill>
                  <a:srgbClr val="DAE9FE"/>
                </a:solidFill>
                <a:latin typeface="Microsoft Sans Serif"/>
                <a:cs typeface="Microsoft Sans Serif"/>
              </a:rPr>
              <a:t>telecomunicaciones</a:t>
            </a:r>
            <a:r>
              <a:rPr sz="2000" spc="-30" dirty="0">
                <a:solidFill>
                  <a:srgbClr val="DAE9FE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DAE9FE"/>
                </a:solidFill>
                <a:latin typeface="Microsoft Sans Serif"/>
                <a:cs typeface="Microsoft Sans Serif"/>
              </a:rPr>
              <a:t>y</a:t>
            </a:r>
            <a:r>
              <a:rPr sz="2000" spc="-25" dirty="0">
                <a:solidFill>
                  <a:srgbClr val="DAE9FE"/>
                </a:solidFill>
                <a:latin typeface="Microsoft Sans Serif"/>
                <a:cs typeface="Microsoft Sans Serif"/>
              </a:rPr>
              <a:t> </a:t>
            </a:r>
            <a:r>
              <a:rPr sz="2000" spc="-10" dirty="0">
                <a:solidFill>
                  <a:srgbClr val="DAE9FE"/>
                </a:solidFill>
                <a:latin typeface="Microsoft Sans Serif"/>
                <a:cs typeface="Microsoft Sans Serif"/>
              </a:rPr>
              <a:t>proyectos </a:t>
            </a:r>
            <a:r>
              <a:rPr sz="2000" spc="-35" dirty="0">
                <a:solidFill>
                  <a:srgbClr val="DAE9FE"/>
                </a:solidFill>
                <a:latin typeface="Microsoft Sans Serif"/>
                <a:cs typeface="Microsoft Sans Serif"/>
              </a:rPr>
              <a:t>industriales</a:t>
            </a:r>
            <a:r>
              <a:rPr sz="2000" spc="-70" dirty="0">
                <a:solidFill>
                  <a:srgbClr val="DAE9FE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DAE9FE"/>
                </a:solidFill>
                <a:latin typeface="Microsoft Sans Serif"/>
                <a:cs typeface="Microsoft Sans Serif"/>
              </a:rPr>
              <a:t>con</a:t>
            </a:r>
            <a:r>
              <a:rPr sz="2000" spc="-65" dirty="0">
                <a:solidFill>
                  <a:srgbClr val="DAE9FE"/>
                </a:solidFill>
                <a:latin typeface="Microsoft Sans Serif"/>
                <a:cs typeface="Microsoft Sans Serif"/>
              </a:rPr>
              <a:t> </a:t>
            </a:r>
            <a:r>
              <a:rPr sz="2000" spc="-35" dirty="0">
                <a:solidFill>
                  <a:srgbClr val="DAE9FE"/>
                </a:solidFill>
                <a:latin typeface="Microsoft Sans Serif"/>
                <a:cs typeface="Microsoft Sans Serif"/>
              </a:rPr>
              <a:t>metodología</a:t>
            </a:r>
            <a:r>
              <a:rPr sz="2000" spc="-65" dirty="0">
                <a:solidFill>
                  <a:srgbClr val="DAE9FE"/>
                </a:solidFill>
                <a:latin typeface="Microsoft Sans Serif"/>
                <a:cs typeface="Microsoft Sans Serif"/>
              </a:rPr>
              <a:t> </a:t>
            </a:r>
            <a:r>
              <a:rPr sz="2000" spc="-30" dirty="0">
                <a:solidFill>
                  <a:srgbClr val="DAE9FE"/>
                </a:solidFill>
                <a:latin typeface="Microsoft Sans Serif"/>
                <a:cs typeface="Microsoft Sans Serif"/>
              </a:rPr>
              <a:t>integral</a:t>
            </a:r>
            <a:r>
              <a:rPr sz="2000" spc="-65" dirty="0">
                <a:solidFill>
                  <a:srgbClr val="DAE9FE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DAE9FE"/>
                </a:solidFill>
                <a:latin typeface="Microsoft Sans Serif"/>
                <a:cs typeface="Microsoft Sans Serif"/>
              </a:rPr>
              <a:t>de</a:t>
            </a:r>
            <a:r>
              <a:rPr sz="2000" spc="-65" dirty="0">
                <a:solidFill>
                  <a:srgbClr val="DAE9FE"/>
                </a:solidFill>
                <a:latin typeface="Microsoft Sans Serif"/>
                <a:cs typeface="Microsoft Sans Serif"/>
              </a:rPr>
              <a:t> </a:t>
            </a:r>
            <a:r>
              <a:rPr sz="2000" spc="-30" dirty="0">
                <a:solidFill>
                  <a:srgbClr val="DAE9FE"/>
                </a:solidFill>
                <a:latin typeface="Microsoft Sans Serif"/>
                <a:cs typeface="Microsoft Sans Serif"/>
              </a:rPr>
              <a:t>diseño</a:t>
            </a:r>
            <a:r>
              <a:rPr sz="2000" spc="-65" dirty="0">
                <a:solidFill>
                  <a:srgbClr val="DAE9FE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DAE9FE"/>
                </a:solidFill>
                <a:latin typeface="Microsoft Sans Serif"/>
                <a:cs typeface="Microsoft Sans Serif"/>
              </a:rPr>
              <a:t>y</a:t>
            </a:r>
            <a:r>
              <a:rPr sz="2000" spc="-65" dirty="0">
                <a:solidFill>
                  <a:srgbClr val="DAE9FE"/>
                </a:solidFill>
                <a:latin typeface="Microsoft Sans Serif"/>
                <a:cs typeface="Microsoft Sans Serif"/>
              </a:rPr>
              <a:t> </a:t>
            </a:r>
            <a:r>
              <a:rPr sz="2000" spc="-10" dirty="0">
                <a:solidFill>
                  <a:srgbClr val="DAE9FE"/>
                </a:solidFill>
                <a:latin typeface="Microsoft Sans Serif"/>
                <a:cs typeface="Microsoft Sans Serif"/>
              </a:rPr>
              <a:t>construcción</a:t>
            </a:r>
            <a:r>
              <a:rPr sz="2050" spc="-10" dirty="0">
                <a:solidFill>
                  <a:srgbClr val="DAE9FE"/>
                </a:solidFill>
                <a:latin typeface="Britannic Bold"/>
                <a:cs typeface="Britannic Bold"/>
              </a:rPr>
              <a:t>.</a:t>
            </a:r>
            <a:endParaRPr sz="2050">
              <a:latin typeface="Britannic Bold"/>
              <a:cs typeface="Britannic Bold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1011201" y="4706822"/>
            <a:ext cx="245110" cy="1159510"/>
            <a:chOff x="1011201" y="4706822"/>
            <a:chExt cx="245110" cy="1159510"/>
          </a:xfrm>
        </p:grpSpPr>
        <p:pic>
          <p:nvPicPr>
            <p:cNvPr id="11" name="object 1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11201" y="4706822"/>
              <a:ext cx="244608" cy="244631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11201" y="5164022"/>
              <a:ext cx="244608" cy="244631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11201" y="5621222"/>
              <a:ext cx="244608" cy="244631"/>
            </a:xfrm>
            <a:prstGeom prst="rect">
              <a:avLst/>
            </a:prstGeom>
          </p:spPr>
        </p:pic>
      </p:grpSp>
      <p:sp>
        <p:nvSpPr>
          <p:cNvPr id="14" name="object 14"/>
          <p:cNvSpPr txBox="1"/>
          <p:nvPr/>
        </p:nvSpPr>
        <p:spPr>
          <a:xfrm>
            <a:off x="1406525" y="4482145"/>
            <a:ext cx="6182360" cy="1384300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 marR="5080">
              <a:lnSpc>
                <a:spcPct val="147100"/>
              </a:lnSpc>
              <a:spcBef>
                <a:spcPts val="50"/>
              </a:spcBef>
            </a:pPr>
            <a:r>
              <a:rPr sz="2000" spc="-65" dirty="0">
                <a:solidFill>
                  <a:srgbClr val="FFFFFF"/>
                </a:solidFill>
                <a:latin typeface="Microsoft Sans Serif"/>
                <a:cs typeface="Microsoft Sans Serif"/>
              </a:rPr>
              <a:t>Obras</a:t>
            </a:r>
            <a:r>
              <a:rPr sz="2000" spc="-7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35" dirty="0">
                <a:solidFill>
                  <a:srgbClr val="FFFFFF"/>
                </a:solidFill>
                <a:latin typeface="Microsoft Sans Serif"/>
                <a:cs typeface="Microsoft Sans Serif"/>
              </a:rPr>
              <a:t>para</a:t>
            </a:r>
            <a:r>
              <a:rPr sz="2000" spc="-7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sitios</a:t>
            </a:r>
            <a:r>
              <a:rPr sz="2000" spc="-7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40" dirty="0">
                <a:solidFill>
                  <a:srgbClr val="FFFFFF"/>
                </a:solidFill>
                <a:latin typeface="Microsoft Sans Serif"/>
                <a:cs typeface="Microsoft Sans Serif"/>
              </a:rPr>
              <a:t>móviles</a:t>
            </a:r>
            <a:r>
              <a:rPr sz="2000" spc="-7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y</a:t>
            </a:r>
            <a:r>
              <a:rPr sz="2000" spc="-7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40" dirty="0">
                <a:solidFill>
                  <a:srgbClr val="FFFFFF"/>
                </a:solidFill>
                <a:latin typeface="Microsoft Sans Serif"/>
                <a:cs typeface="Microsoft Sans Serif"/>
              </a:rPr>
              <a:t>data</a:t>
            </a:r>
            <a:r>
              <a:rPr sz="2000" spc="-7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centers</a:t>
            </a:r>
            <a:r>
              <a:rPr sz="2000" spc="-7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edge </a:t>
            </a:r>
            <a:r>
              <a:rPr sz="2000" spc="-25" dirty="0">
                <a:solidFill>
                  <a:srgbClr val="FFFFFF"/>
                </a:solidFill>
                <a:latin typeface="Microsoft Sans Serif"/>
                <a:cs typeface="Microsoft Sans Serif"/>
              </a:rPr>
              <a:t>Infraestructura</a:t>
            </a:r>
            <a:r>
              <a:rPr sz="2000" spc="-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eléctrica</a:t>
            </a:r>
            <a:r>
              <a:rPr sz="205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:</a:t>
            </a:r>
            <a:r>
              <a:rPr sz="2050" spc="-4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40" dirty="0">
                <a:solidFill>
                  <a:srgbClr val="FFFFFF"/>
                </a:solidFill>
                <a:latin typeface="Microsoft Sans Serif"/>
                <a:cs typeface="Microsoft Sans Serif"/>
              </a:rPr>
              <a:t>cimentaciones</a:t>
            </a:r>
            <a:r>
              <a:rPr sz="2000" spc="-3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y</a:t>
            </a:r>
            <a:r>
              <a:rPr sz="2000" spc="-30" dirty="0">
                <a:solidFill>
                  <a:srgbClr val="FFFFFF"/>
                </a:solidFill>
                <a:latin typeface="Microsoft Sans Serif"/>
                <a:cs typeface="Microsoft Sans Serif"/>
              </a:rPr>
              <a:t> canalizaciones </a:t>
            </a:r>
            <a:r>
              <a:rPr sz="2000" spc="-60" dirty="0">
                <a:solidFill>
                  <a:srgbClr val="FFFFFF"/>
                </a:solidFill>
                <a:latin typeface="Microsoft Sans Serif"/>
                <a:cs typeface="Microsoft Sans Serif"/>
              </a:rPr>
              <a:t>Viales</a:t>
            </a:r>
            <a:r>
              <a:rPr sz="2000" spc="-5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30" dirty="0">
                <a:solidFill>
                  <a:srgbClr val="FFFFFF"/>
                </a:solidFill>
                <a:latin typeface="Microsoft Sans Serif"/>
                <a:cs typeface="Microsoft Sans Serif"/>
              </a:rPr>
              <a:t>internos</a:t>
            </a:r>
            <a:r>
              <a:rPr sz="2050" spc="-30" dirty="0">
                <a:solidFill>
                  <a:srgbClr val="FFFFFF"/>
                </a:solidFill>
                <a:latin typeface="Microsoft Sans Serif"/>
                <a:cs typeface="Microsoft Sans Serif"/>
              </a:rPr>
              <a:t>,</a:t>
            </a:r>
            <a:r>
              <a:rPr sz="2050" spc="-6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35" dirty="0">
                <a:solidFill>
                  <a:srgbClr val="FFFFFF"/>
                </a:solidFill>
                <a:latin typeface="Microsoft Sans Serif"/>
                <a:cs typeface="Microsoft Sans Serif"/>
              </a:rPr>
              <a:t>plataformas</a:t>
            </a:r>
            <a:r>
              <a:rPr sz="2000" spc="-4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y</a:t>
            </a:r>
            <a:r>
              <a:rPr sz="2000" spc="-4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cerramientos</a:t>
            </a:r>
            <a:endParaRPr sz="2000">
              <a:latin typeface="Microsoft Sans Serif"/>
              <a:cs typeface="Microsoft Sans Serif"/>
            </a:endParaRPr>
          </a:p>
        </p:txBody>
      </p:sp>
      <p:pic>
        <p:nvPicPr>
          <p:cNvPr id="15" name="object 1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372600" y="2285999"/>
            <a:ext cx="8305800" cy="5810250"/>
          </a:xfrm>
          <a:prstGeom prst="rect">
            <a:avLst/>
          </a:prstGeom>
        </p:spPr>
      </p:pic>
      <p:sp>
        <p:nvSpPr>
          <p:cNvPr id="16" name="object 16"/>
          <p:cNvSpPr txBox="1"/>
          <p:nvPr/>
        </p:nvSpPr>
        <p:spPr>
          <a:xfrm>
            <a:off x="10817225" y="2726988"/>
            <a:ext cx="4904740" cy="64706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50" b="1" spc="-204" dirty="0">
                <a:solidFill>
                  <a:srgbClr val="FFFFFF"/>
                </a:solidFill>
                <a:latin typeface="Arial"/>
                <a:cs typeface="Arial"/>
              </a:rPr>
              <a:t>Estructuras</a:t>
            </a:r>
            <a:r>
              <a:rPr sz="4050" b="1" spc="-2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050" b="1" spc="-110" dirty="0">
                <a:solidFill>
                  <a:srgbClr val="FFFFFF"/>
                </a:solidFill>
                <a:latin typeface="Arial"/>
                <a:cs typeface="Arial"/>
              </a:rPr>
              <a:t>Metálicas</a:t>
            </a:r>
            <a:endParaRPr sz="405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9750425" y="3688238"/>
            <a:ext cx="6617970" cy="71120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9800"/>
              </a:lnSpc>
              <a:spcBef>
                <a:spcPts val="90"/>
              </a:spcBef>
            </a:pPr>
            <a:r>
              <a:rPr sz="2000" spc="-75" dirty="0">
                <a:solidFill>
                  <a:srgbClr val="DAE9FE"/>
                </a:solidFill>
                <a:latin typeface="Microsoft Sans Serif"/>
                <a:cs typeface="Microsoft Sans Serif"/>
              </a:rPr>
              <a:t>Diseño</a:t>
            </a:r>
            <a:r>
              <a:rPr sz="2050" spc="-75" dirty="0">
                <a:solidFill>
                  <a:srgbClr val="DAE9FE"/>
                </a:solidFill>
                <a:latin typeface="Britannic Bold"/>
                <a:cs typeface="Britannic Bold"/>
              </a:rPr>
              <a:t>,</a:t>
            </a:r>
            <a:r>
              <a:rPr sz="2050" spc="-110" dirty="0">
                <a:solidFill>
                  <a:srgbClr val="DAE9FE"/>
                </a:solidFill>
                <a:latin typeface="Britannic Bold"/>
                <a:cs typeface="Britannic Bold"/>
              </a:rPr>
              <a:t> </a:t>
            </a:r>
            <a:r>
              <a:rPr sz="2000" spc="-20" dirty="0">
                <a:solidFill>
                  <a:srgbClr val="DAE9FE"/>
                </a:solidFill>
                <a:latin typeface="Microsoft Sans Serif"/>
                <a:cs typeface="Microsoft Sans Serif"/>
              </a:rPr>
              <a:t>fabricación</a:t>
            </a:r>
            <a:r>
              <a:rPr sz="2000" spc="-60" dirty="0">
                <a:solidFill>
                  <a:srgbClr val="DAE9FE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DAE9FE"/>
                </a:solidFill>
                <a:latin typeface="Microsoft Sans Serif"/>
                <a:cs typeface="Microsoft Sans Serif"/>
              </a:rPr>
              <a:t>y</a:t>
            </a:r>
            <a:r>
              <a:rPr sz="2000" spc="-45" dirty="0">
                <a:solidFill>
                  <a:srgbClr val="DAE9FE"/>
                </a:solidFill>
                <a:latin typeface="Microsoft Sans Serif"/>
                <a:cs typeface="Microsoft Sans Serif"/>
              </a:rPr>
              <a:t> montaje</a:t>
            </a:r>
            <a:r>
              <a:rPr sz="2000" spc="-40" dirty="0">
                <a:solidFill>
                  <a:srgbClr val="DAE9FE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DAE9FE"/>
                </a:solidFill>
                <a:latin typeface="Microsoft Sans Serif"/>
                <a:cs typeface="Microsoft Sans Serif"/>
              </a:rPr>
              <a:t>de</a:t>
            </a:r>
            <a:r>
              <a:rPr sz="2000" spc="-45" dirty="0">
                <a:solidFill>
                  <a:srgbClr val="DAE9FE"/>
                </a:solidFill>
                <a:latin typeface="Microsoft Sans Serif"/>
                <a:cs typeface="Microsoft Sans Serif"/>
              </a:rPr>
              <a:t> </a:t>
            </a:r>
            <a:r>
              <a:rPr sz="2000" spc="-25" dirty="0">
                <a:solidFill>
                  <a:srgbClr val="DAE9FE"/>
                </a:solidFill>
                <a:latin typeface="Microsoft Sans Serif"/>
                <a:cs typeface="Microsoft Sans Serif"/>
              </a:rPr>
              <a:t>estructuras</a:t>
            </a:r>
            <a:r>
              <a:rPr sz="2000" spc="-40" dirty="0">
                <a:solidFill>
                  <a:srgbClr val="DAE9FE"/>
                </a:solidFill>
                <a:latin typeface="Microsoft Sans Serif"/>
                <a:cs typeface="Microsoft Sans Serif"/>
              </a:rPr>
              <a:t> metálicas</a:t>
            </a:r>
            <a:r>
              <a:rPr sz="2000" spc="-45" dirty="0">
                <a:solidFill>
                  <a:srgbClr val="DAE9FE"/>
                </a:solidFill>
                <a:latin typeface="Microsoft Sans Serif"/>
                <a:cs typeface="Microsoft Sans Serif"/>
              </a:rPr>
              <a:t> </a:t>
            </a:r>
            <a:r>
              <a:rPr sz="2000" spc="-25" dirty="0">
                <a:solidFill>
                  <a:srgbClr val="DAE9FE"/>
                </a:solidFill>
                <a:latin typeface="Microsoft Sans Serif"/>
                <a:cs typeface="Microsoft Sans Serif"/>
              </a:rPr>
              <a:t>con </a:t>
            </a:r>
            <a:r>
              <a:rPr sz="2000" spc="-30" dirty="0">
                <a:solidFill>
                  <a:srgbClr val="DAE9FE"/>
                </a:solidFill>
                <a:latin typeface="Microsoft Sans Serif"/>
                <a:cs typeface="Microsoft Sans Serif"/>
              </a:rPr>
              <a:t>integración</a:t>
            </a:r>
            <a:r>
              <a:rPr sz="2000" spc="-65" dirty="0">
                <a:solidFill>
                  <a:srgbClr val="DAE9FE"/>
                </a:solidFill>
                <a:latin typeface="Microsoft Sans Serif"/>
                <a:cs typeface="Microsoft Sans Serif"/>
              </a:rPr>
              <a:t> </a:t>
            </a:r>
            <a:r>
              <a:rPr sz="2000" spc="-30" dirty="0">
                <a:solidFill>
                  <a:srgbClr val="DAE9FE"/>
                </a:solidFill>
                <a:latin typeface="Microsoft Sans Serif"/>
                <a:cs typeface="Microsoft Sans Serif"/>
              </a:rPr>
              <a:t>completa</a:t>
            </a:r>
            <a:r>
              <a:rPr sz="2000" spc="-65" dirty="0">
                <a:solidFill>
                  <a:srgbClr val="DAE9FE"/>
                </a:solidFill>
                <a:latin typeface="Microsoft Sans Serif"/>
                <a:cs typeface="Microsoft Sans Serif"/>
              </a:rPr>
              <a:t> </a:t>
            </a:r>
            <a:r>
              <a:rPr sz="2000" spc="-25" dirty="0">
                <a:solidFill>
                  <a:srgbClr val="DAE9FE"/>
                </a:solidFill>
                <a:latin typeface="Microsoft Sans Serif"/>
                <a:cs typeface="Microsoft Sans Serif"/>
              </a:rPr>
              <a:t>desde</a:t>
            </a:r>
            <a:r>
              <a:rPr sz="2000" spc="-60" dirty="0">
                <a:solidFill>
                  <a:srgbClr val="DAE9FE"/>
                </a:solidFill>
                <a:latin typeface="Microsoft Sans Serif"/>
                <a:cs typeface="Microsoft Sans Serif"/>
              </a:rPr>
              <a:t> </a:t>
            </a:r>
            <a:r>
              <a:rPr sz="2000" spc="-40" dirty="0">
                <a:solidFill>
                  <a:srgbClr val="DAE9FE"/>
                </a:solidFill>
                <a:latin typeface="Microsoft Sans Serif"/>
                <a:cs typeface="Microsoft Sans Serif"/>
              </a:rPr>
              <a:t>ingeniería</a:t>
            </a:r>
            <a:r>
              <a:rPr sz="2000" spc="-65" dirty="0">
                <a:solidFill>
                  <a:srgbClr val="DAE9FE"/>
                </a:solidFill>
                <a:latin typeface="Microsoft Sans Serif"/>
                <a:cs typeface="Microsoft Sans Serif"/>
              </a:rPr>
              <a:t> </a:t>
            </a:r>
            <a:r>
              <a:rPr sz="2000" spc="-55" dirty="0">
                <a:solidFill>
                  <a:srgbClr val="DAE9FE"/>
                </a:solidFill>
                <a:latin typeface="Microsoft Sans Serif"/>
                <a:cs typeface="Microsoft Sans Serif"/>
              </a:rPr>
              <a:t>hasta</a:t>
            </a:r>
            <a:r>
              <a:rPr sz="2000" spc="-65" dirty="0">
                <a:solidFill>
                  <a:srgbClr val="DAE9FE"/>
                </a:solidFill>
                <a:latin typeface="Microsoft Sans Serif"/>
                <a:cs typeface="Microsoft Sans Serif"/>
              </a:rPr>
              <a:t> </a:t>
            </a:r>
            <a:r>
              <a:rPr sz="2000" spc="-35" dirty="0">
                <a:solidFill>
                  <a:srgbClr val="DAE9FE"/>
                </a:solidFill>
                <a:latin typeface="Microsoft Sans Serif"/>
                <a:cs typeface="Microsoft Sans Serif"/>
              </a:rPr>
              <a:t>instalación</a:t>
            </a:r>
            <a:r>
              <a:rPr sz="2000" spc="-60" dirty="0">
                <a:solidFill>
                  <a:srgbClr val="DAE9FE"/>
                </a:solidFill>
                <a:latin typeface="Microsoft Sans Serif"/>
                <a:cs typeface="Microsoft Sans Serif"/>
              </a:rPr>
              <a:t> </a:t>
            </a:r>
            <a:r>
              <a:rPr sz="2000" spc="-10" dirty="0">
                <a:solidFill>
                  <a:srgbClr val="DAE9FE"/>
                </a:solidFill>
                <a:latin typeface="Microsoft Sans Serif"/>
                <a:cs typeface="Microsoft Sans Serif"/>
              </a:rPr>
              <a:t>final</a:t>
            </a:r>
            <a:r>
              <a:rPr sz="2050" spc="-10" dirty="0">
                <a:solidFill>
                  <a:srgbClr val="DAE9FE"/>
                </a:solidFill>
                <a:latin typeface="Britannic Bold"/>
                <a:cs typeface="Britannic Bold"/>
              </a:rPr>
              <a:t>.</a:t>
            </a:r>
            <a:endParaRPr sz="2050">
              <a:latin typeface="Britannic Bold"/>
              <a:cs typeface="Britannic Bold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0169525" y="4482145"/>
            <a:ext cx="4953000" cy="1382395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 marR="5080">
              <a:lnSpc>
                <a:spcPct val="148100"/>
              </a:lnSpc>
              <a:spcBef>
                <a:spcPts val="25"/>
              </a:spcBef>
            </a:pPr>
            <a:r>
              <a:rPr sz="2000" spc="-55" dirty="0">
                <a:solidFill>
                  <a:srgbClr val="FFFFFF"/>
                </a:solidFill>
                <a:latin typeface="Microsoft Sans Serif"/>
                <a:cs typeface="Microsoft Sans Serif"/>
              </a:rPr>
              <a:t>Torres</a:t>
            </a:r>
            <a:r>
              <a:rPr sz="2000" spc="-6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y</a:t>
            </a:r>
            <a:r>
              <a:rPr sz="2000" spc="-6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35" dirty="0">
                <a:solidFill>
                  <a:srgbClr val="FFFFFF"/>
                </a:solidFill>
                <a:latin typeface="Microsoft Sans Serif"/>
                <a:cs typeface="Microsoft Sans Serif"/>
              </a:rPr>
              <a:t>monopolos</a:t>
            </a:r>
            <a:r>
              <a:rPr sz="2000" spc="-6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35" dirty="0">
                <a:solidFill>
                  <a:srgbClr val="FFFFFF"/>
                </a:solidFill>
                <a:latin typeface="Microsoft Sans Serif"/>
                <a:cs typeface="Microsoft Sans Serif"/>
              </a:rPr>
              <a:t>para</a:t>
            </a:r>
            <a:r>
              <a:rPr sz="2000" spc="-6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35" dirty="0">
                <a:solidFill>
                  <a:srgbClr val="FFFFFF"/>
                </a:solidFill>
                <a:latin typeface="Microsoft Sans Serif"/>
                <a:cs typeface="Microsoft Sans Serif"/>
              </a:rPr>
              <a:t>telecomunicaciones </a:t>
            </a:r>
            <a:r>
              <a:rPr sz="2000" spc="-30" dirty="0">
                <a:solidFill>
                  <a:srgbClr val="FFFFFF"/>
                </a:solidFill>
                <a:latin typeface="Microsoft Sans Serif"/>
                <a:cs typeface="Microsoft Sans Serif"/>
              </a:rPr>
              <a:t>Pórticos</a:t>
            </a:r>
            <a:r>
              <a:rPr sz="2050" spc="-30" dirty="0">
                <a:solidFill>
                  <a:srgbClr val="FFFFFF"/>
                </a:solidFill>
                <a:latin typeface="Microsoft Sans Serif"/>
                <a:cs typeface="Microsoft Sans Serif"/>
              </a:rPr>
              <a:t>,</a:t>
            </a:r>
            <a:r>
              <a:rPr sz="2050" spc="-7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30" dirty="0">
                <a:solidFill>
                  <a:srgbClr val="FFFFFF"/>
                </a:solidFill>
                <a:latin typeface="Microsoft Sans Serif"/>
                <a:cs typeface="Microsoft Sans Serif"/>
              </a:rPr>
              <a:t>cerchas</a:t>
            </a:r>
            <a:r>
              <a:rPr sz="2000" spc="-6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y</a:t>
            </a:r>
            <a:r>
              <a:rPr sz="2000" spc="-6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35" dirty="0">
                <a:solidFill>
                  <a:srgbClr val="FFFFFF"/>
                </a:solidFill>
                <a:latin typeface="Microsoft Sans Serif"/>
                <a:cs typeface="Microsoft Sans Serif"/>
              </a:rPr>
              <a:t>plataformas</a:t>
            </a:r>
            <a:r>
              <a:rPr sz="2000" spc="-6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industriales </a:t>
            </a:r>
            <a:r>
              <a:rPr sz="2000" spc="-40" dirty="0">
                <a:solidFill>
                  <a:srgbClr val="FFFFFF"/>
                </a:solidFill>
                <a:latin typeface="Microsoft Sans Serif"/>
                <a:cs typeface="Microsoft Sans Serif"/>
              </a:rPr>
              <a:t>Estructuras</a:t>
            </a:r>
            <a:r>
              <a:rPr sz="2000" spc="-6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35" dirty="0">
                <a:solidFill>
                  <a:srgbClr val="FFFFFF"/>
                </a:solidFill>
                <a:latin typeface="Microsoft Sans Serif"/>
                <a:cs typeface="Microsoft Sans Serif"/>
              </a:rPr>
              <a:t>para</a:t>
            </a:r>
            <a:r>
              <a:rPr sz="2000" spc="-6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fotovoltaica</a:t>
            </a:r>
            <a:r>
              <a:rPr sz="2000" spc="-6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y</a:t>
            </a:r>
            <a:r>
              <a:rPr sz="2000" spc="-6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30" dirty="0">
                <a:solidFill>
                  <a:srgbClr val="FFFFFF"/>
                </a:solidFill>
                <a:latin typeface="Microsoft Sans Serif"/>
                <a:cs typeface="Microsoft Sans Serif"/>
              </a:rPr>
              <a:t>subestaciones</a:t>
            </a:r>
            <a:endParaRPr sz="2000">
              <a:latin typeface="Microsoft Sans Serif"/>
              <a:cs typeface="Microsoft Sans Serif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614362" y="8405812"/>
            <a:ext cx="17059275" cy="1266825"/>
          </a:xfrm>
          <a:custGeom>
            <a:avLst/>
            <a:gdLst/>
            <a:ahLst/>
            <a:cxnLst/>
            <a:rect l="l" t="t" r="r" b="b"/>
            <a:pathLst>
              <a:path w="17059275" h="1266825">
                <a:moveTo>
                  <a:pt x="0" y="1119187"/>
                </a:moveTo>
                <a:lnTo>
                  <a:pt x="0" y="147637"/>
                </a:lnTo>
                <a:lnTo>
                  <a:pt x="177" y="140384"/>
                </a:lnTo>
                <a:lnTo>
                  <a:pt x="8626" y="97907"/>
                </a:lnTo>
                <a:lnTo>
                  <a:pt x="29058" y="59681"/>
                </a:lnTo>
                <a:lnTo>
                  <a:pt x="59682" y="29057"/>
                </a:lnTo>
                <a:lnTo>
                  <a:pt x="97907" y="8626"/>
                </a:lnTo>
                <a:lnTo>
                  <a:pt x="140384" y="177"/>
                </a:lnTo>
                <a:lnTo>
                  <a:pt x="147637" y="0"/>
                </a:lnTo>
                <a:lnTo>
                  <a:pt x="16911637" y="0"/>
                </a:lnTo>
                <a:lnTo>
                  <a:pt x="16954492" y="6355"/>
                </a:lnTo>
                <a:lnTo>
                  <a:pt x="16993659" y="24881"/>
                </a:lnTo>
                <a:lnTo>
                  <a:pt x="17025762" y="53975"/>
                </a:lnTo>
                <a:lnTo>
                  <a:pt x="17048035" y="91138"/>
                </a:lnTo>
                <a:lnTo>
                  <a:pt x="17058564" y="133166"/>
                </a:lnTo>
                <a:lnTo>
                  <a:pt x="17059275" y="147637"/>
                </a:lnTo>
                <a:lnTo>
                  <a:pt x="17059275" y="1119187"/>
                </a:lnTo>
                <a:lnTo>
                  <a:pt x="17052917" y="1162043"/>
                </a:lnTo>
                <a:lnTo>
                  <a:pt x="17034390" y="1201209"/>
                </a:lnTo>
                <a:lnTo>
                  <a:pt x="17005298" y="1233313"/>
                </a:lnTo>
                <a:lnTo>
                  <a:pt x="16968134" y="1255585"/>
                </a:lnTo>
                <a:lnTo>
                  <a:pt x="16926107" y="1266115"/>
                </a:lnTo>
                <a:lnTo>
                  <a:pt x="16911637" y="1266825"/>
                </a:lnTo>
                <a:lnTo>
                  <a:pt x="147637" y="1266825"/>
                </a:lnTo>
                <a:lnTo>
                  <a:pt x="104780" y="1260468"/>
                </a:lnTo>
                <a:lnTo>
                  <a:pt x="65614" y="1241942"/>
                </a:lnTo>
                <a:lnTo>
                  <a:pt x="33510" y="1212847"/>
                </a:lnTo>
                <a:lnTo>
                  <a:pt x="11238" y="1175684"/>
                </a:lnTo>
                <a:lnTo>
                  <a:pt x="709" y="1133658"/>
                </a:lnTo>
                <a:lnTo>
                  <a:pt x="0" y="1119187"/>
                </a:lnTo>
                <a:close/>
              </a:path>
            </a:pathLst>
          </a:custGeom>
          <a:ln w="952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3271639" y="8453104"/>
            <a:ext cx="11744960" cy="975994"/>
          </a:xfrm>
          <a:prstGeom prst="rect">
            <a:avLst/>
          </a:prstGeom>
        </p:spPr>
        <p:txBody>
          <a:bodyPr vert="horz" wrap="square" lIns="0" tIns="11303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890"/>
              </a:spcBef>
            </a:pPr>
            <a:r>
              <a:rPr sz="3050" b="1" spc="-165" dirty="0">
                <a:solidFill>
                  <a:srgbClr val="FDDF46"/>
                </a:solidFill>
                <a:latin typeface="Arial"/>
                <a:cs typeface="Arial"/>
              </a:rPr>
              <a:t>Sinergia</a:t>
            </a:r>
            <a:r>
              <a:rPr sz="3050" b="1" spc="-175" dirty="0">
                <a:solidFill>
                  <a:srgbClr val="FDDF46"/>
                </a:solidFill>
                <a:latin typeface="Arial"/>
                <a:cs typeface="Arial"/>
              </a:rPr>
              <a:t> </a:t>
            </a:r>
            <a:r>
              <a:rPr sz="3050" b="1" spc="-10" dirty="0">
                <a:solidFill>
                  <a:srgbClr val="FDDF46"/>
                </a:solidFill>
                <a:latin typeface="Arial"/>
                <a:cs typeface="Arial"/>
              </a:rPr>
              <a:t>Integral</a:t>
            </a:r>
            <a:endParaRPr sz="30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565"/>
              </a:spcBef>
            </a:pPr>
            <a:r>
              <a:rPr sz="2000" spc="-60" dirty="0">
                <a:solidFill>
                  <a:srgbClr val="FFFFFF"/>
                </a:solidFill>
                <a:latin typeface="Microsoft Sans Serif"/>
                <a:cs typeface="Microsoft Sans Serif"/>
              </a:rPr>
              <a:t>Combinamos</a:t>
            </a:r>
            <a:r>
              <a:rPr sz="2000" spc="-7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servicios</a:t>
            </a:r>
            <a:r>
              <a:rPr sz="2000" spc="-9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35" dirty="0">
                <a:solidFill>
                  <a:srgbClr val="FFFFFF"/>
                </a:solidFill>
                <a:latin typeface="Microsoft Sans Serif"/>
                <a:cs typeface="Microsoft Sans Serif"/>
              </a:rPr>
              <a:t>para</a:t>
            </a:r>
            <a:r>
              <a:rPr sz="2000" spc="-8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40" dirty="0">
                <a:solidFill>
                  <a:srgbClr val="FFFFFF"/>
                </a:solidFill>
                <a:latin typeface="Microsoft Sans Serif"/>
                <a:cs typeface="Microsoft Sans Serif"/>
              </a:rPr>
              <a:t>entregas</a:t>
            </a:r>
            <a:r>
              <a:rPr sz="2000" spc="-7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5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'</a:t>
            </a:r>
            <a:r>
              <a:rPr sz="20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llave</a:t>
            </a:r>
            <a:r>
              <a:rPr sz="2000" spc="-7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en</a:t>
            </a:r>
            <a:r>
              <a:rPr sz="2000" spc="-7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65" dirty="0">
                <a:solidFill>
                  <a:srgbClr val="FFFFFF"/>
                </a:solidFill>
                <a:latin typeface="Microsoft Sans Serif"/>
                <a:cs typeface="Microsoft Sans Serif"/>
              </a:rPr>
              <a:t>mano</a:t>
            </a:r>
            <a:r>
              <a:rPr sz="2050" spc="-65" dirty="0">
                <a:solidFill>
                  <a:srgbClr val="FFFFFF"/>
                </a:solidFill>
                <a:latin typeface="Microsoft Sans Serif"/>
                <a:cs typeface="Microsoft Sans Serif"/>
              </a:rPr>
              <a:t>',</a:t>
            </a:r>
            <a:r>
              <a:rPr sz="2050" spc="-7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30" dirty="0">
                <a:solidFill>
                  <a:srgbClr val="FFFFFF"/>
                </a:solidFill>
                <a:latin typeface="Microsoft Sans Serif"/>
                <a:cs typeface="Microsoft Sans Serif"/>
              </a:rPr>
              <a:t>reduciendo</a:t>
            </a:r>
            <a:r>
              <a:rPr sz="2000" spc="-7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25" dirty="0">
                <a:solidFill>
                  <a:srgbClr val="FFFFFF"/>
                </a:solidFill>
                <a:latin typeface="Microsoft Sans Serif"/>
                <a:cs typeface="Microsoft Sans Serif"/>
              </a:rPr>
              <a:t>interfaces</a:t>
            </a:r>
            <a:r>
              <a:rPr sz="2050" spc="-25" dirty="0">
                <a:solidFill>
                  <a:srgbClr val="FFFFFF"/>
                </a:solidFill>
                <a:latin typeface="Microsoft Sans Serif"/>
                <a:cs typeface="Microsoft Sans Serif"/>
              </a:rPr>
              <a:t>,</a:t>
            </a:r>
            <a:r>
              <a:rPr sz="2050" spc="-9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riesgos</a:t>
            </a:r>
            <a:r>
              <a:rPr sz="2000" spc="-7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y</a:t>
            </a:r>
            <a:r>
              <a:rPr sz="2000" spc="-7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35" dirty="0">
                <a:solidFill>
                  <a:srgbClr val="FFFFFF"/>
                </a:solidFill>
                <a:latin typeface="Microsoft Sans Serif"/>
                <a:cs typeface="Microsoft Sans Serif"/>
              </a:rPr>
              <a:t>plazos</a:t>
            </a:r>
            <a:r>
              <a:rPr sz="2000" spc="-7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35" dirty="0">
                <a:solidFill>
                  <a:srgbClr val="FFFFFF"/>
                </a:solidFill>
                <a:latin typeface="Microsoft Sans Serif"/>
                <a:cs typeface="Microsoft Sans Serif"/>
              </a:rPr>
              <a:t>para</a:t>
            </a:r>
            <a:r>
              <a:rPr sz="2000" spc="-8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el</a:t>
            </a:r>
            <a:r>
              <a:rPr sz="2000" spc="-7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cliente</a:t>
            </a:r>
            <a:r>
              <a:rPr sz="205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.</a:t>
            </a:r>
            <a:endParaRPr sz="205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9334" rIns="0" bIns="0" rtlCol="0">
            <a:spAutoFit/>
          </a:bodyPr>
          <a:lstStyle/>
          <a:p>
            <a:pPr marL="593725">
              <a:lnSpc>
                <a:spcPts val="7125"/>
              </a:lnSpc>
              <a:spcBef>
                <a:spcPts val="114"/>
              </a:spcBef>
            </a:pPr>
            <a:r>
              <a:rPr sz="6100" spc="-180" dirty="0">
                <a:latin typeface="Trebuchet MS"/>
                <a:cs typeface="Trebuchet MS"/>
              </a:rPr>
              <a:t>Proyectos</a:t>
            </a:r>
            <a:r>
              <a:rPr sz="6100" spc="-545" dirty="0">
                <a:latin typeface="Trebuchet MS"/>
                <a:cs typeface="Trebuchet MS"/>
              </a:rPr>
              <a:t> </a:t>
            </a:r>
            <a:r>
              <a:rPr sz="6100" spc="-40" dirty="0">
                <a:latin typeface="Trebuchet MS"/>
                <a:cs typeface="Trebuchet MS"/>
              </a:rPr>
              <a:t>y</a:t>
            </a:r>
            <a:r>
              <a:rPr sz="6100" spc="-540" dirty="0">
                <a:latin typeface="Trebuchet MS"/>
                <a:cs typeface="Trebuchet MS"/>
              </a:rPr>
              <a:t> </a:t>
            </a:r>
            <a:r>
              <a:rPr sz="6100" spc="155" dirty="0">
                <a:latin typeface="Trebuchet MS"/>
                <a:cs typeface="Trebuchet MS"/>
              </a:rPr>
              <a:t>Casos</a:t>
            </a:r>
            <a:r>
              <a:rPr sz="6100" spc="-540" dirty="0">
                <a:latin typeface="Trebuchet MS"/>
                <a:cs typeface="Trebuchet MS"/>
              </a:rPr>
              <a:t> </a:t>
            </a:r>
            <a:r>
              <a:rPr sz="6100" spc="-235" dirty="0">
                <a:latin typeface="Trebuchet MS"/>
                <a:cs typeface="Trebuchet MS"/>
              </a:rPr>
              <a:t>de</a:t>
            </a:r>
            <a:r>
              <a:rPr sz="6100" spc="-540" dirty="0">
                <a:latin typeface="Trebuchet MS"/>
                <a:cs typeface="Trebuchet MS"/>
              </a:rPr>
              <a:t> </a:t>
            </a:r>
            <a:r>
              <a:rPr sz="6100" spc="-310" dirty="0">
                <a:latin typeface="Trebuchet MS"/>
                <a:cs typeface="Trebuchet MS"/>
              </a:rPr>
              <a:t>Éxito</a:t>
            </a:r>
            <a:endParaRPr sz="6100">
              <a:latin typeface="Trebuchet MS"/>
              <a:cs typeface="Trebuchet MS"/>
            </a:endParaRPr>
          </a:p>
          <a:p>
            <a:pPr marL="492125">
              <a:lnSpc>
                <a:spcPts val="3400"/>
              </a:lnSpc>
            </a:pPr>
            <a:r>
              <a:rPr sz="3000" b="0" spc="-100" dirty="0">
                <a:solidFill>
                  <a:srgbClr val="BEDAFE"/>
                </a:solidFill>
                <a:latin typeface="Microsoft Sans Serif"/>
                <a:cs typeface="Microsoft Sans Serif"/>
              </a:rPr>
              <a:t>Resultados </a:t>
            </a:r>
            <a:r>
              <a:rPr sz="3000" b="0" spc="-45" dirty="0">
                <a:solidFill>
                  <a:srgbClr val="BEDAFE"/>
                </a:solidFill>
                <a:latin typeface="Microsoft Sans Serif"/>
                <a:cs typeface="Microsoft Sans Serif"/>
              </a:rPr>
              <a:t>comprobados</a:t>
            </a:r>
            <a:r>
              <a:rPr sz="3000" b="0" spc="-114" dirty="0">
                <a:solidFill>
                  <a:srgbClr val="BEDAFE"/>
                </a:solidFill>
                <a:latin typeface="Microsoft Sans Serif"/>
                <a:cs typeface="Microsoft Sans Serif"/>
              </a:rPr>
              <a:t> </a:t>
            </a:r>
            <a:r>
              <a:rPr sz="3000" b="0" spc="-30" dirty="0">
                <a:solidFill>
                  <a:srgbClr val="BEDAFE"/>
                </a:solidFill>
                <a:latin typeface="Microsoft Sans Serif"/>
                <a:cs typeface="Microsoft Sans Serif"/>
              </a:rPr>
              <a:t>en</a:t>
            </a:r>
            <a:r>
              <a:rPr sz="3000" b="0" spc="-110" dirty="0">
                <a:solidFill>
                  <a:srgbClr val="BEDAFE"/>
                </a:solidFill>
                <a:latin typeface="Microsoft Sans Serif"/>
                <a:cs typeface="Microsoft Sans Serif"/>
              </a:rPr>
              <a:t> </a:t>
            </a:r>
            <a:r>
              <a:rPr sz="3000" b="0" spc="-35" dirty="0">
                <a:solidFill>
                  <a:srgbClr val="BEDAFE"/>
                </a:solidFill>
                <a:latin typeface="Microsoft Sans Serif"/>
                <a:cs typeface="Microsoft Sans Serif"/>
              </a:rPr>
              <a:t>sectores</a:t>
            </a:r>
            <a:r>
              <a:rPr sz="3000" b="0" spc="-105" dirty="0">
                <a:solidFill>
                  <a:srgbClr val="BEDAFE"/>
                </a:solidFill>
                <a:latin typeface="Microsoft Sans Serif"/>
                <a:cs typeface="Microsoft Sans Serif"/>
              </a:rPr>
              <a:t> </a:t>
            </a:r>
            <a:r>
              <a:rPr sz="3000" b="0" spc="-30" dirty="0">
                <a:solidFill>
                  <a:srgbClr val="BEDAFE"/>
                </a:solidFill>
                <a:latin typeface="Microsoft Sans Serif"/>
                <a:cs typeface="Microsoft Sans Serif"/>
              </a:rPr>
              <a:t>tecnológicos</a:t>
            </a:r>
            <a:r>
              <a:rPr sz="3000" b="0" spc="-110" dirty="0">
                <a:solidFill>
                  <a:srgbClr val="BEDAFE"/>
                </a:solidFill>
                <a:latin typeface="Microsoft Sans Serif"/>
                <a:cs typeface="Microsoft Sans Serif"/>
              </a:rPr>
              <a:t> </a:t>
            </a:r>
            <a:r>
              <a:rPr sz="3000" b="0" spc="-10" dirty="0">
                <a:solidFill>
                  <a:srgbClr val="BEDAFE"/>
                </a:solidFill>
                <a:latin typeface="Microsoft Sans Serif"/>
                <a:cs typeface="Microsoft Sans Serif"/>
              </a:rPr>
              <a:t>clave</a:t>
            </a:r>
            <a:endParaRPr sz="3000">
              <a:latin typeface="Microsoft Sans Serif"/>
              <a:cs typeface="Microsoft Sans Serif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609600" y="2057399"/>
            <a:ext cx="8420100" cy="3152775"/>
            <a:chOff x="609600" y="2057399"/>
            <a:chExt cx="8420100" cy="3152775"/>
          </a:xfrm>
        </p:grpSpPr>
        <p:sp>
          <p:nvSpPr>
            <p:cNvPr id="4" name="object 4"/>
            <p:cNvSpPr/>
            <p:nvPr/>
          </p:nvSpPr>
          <p:spPr>
            <a:xfrm>
              <a:off x="609600" y="2057399"/>
              <a:ext cx="8420100" cy="3152775"/>
            </a:xfrm>
            <a:custGeom>
              <a:avLst/>
              <a:gdLst/>
              <a:ahLst/>
              <a:cxnLst/>
              <a:rect l="l" t="t" r="r" b="b"/>
              <a:pathLst>
                <a:path w="8420100" h="3152775">
                  <a:moveTo>
                    <a:pt x="8267700" y="3152775"/>
                  </a:moveTo>
                  <a:lnTo>
                    <a:pt x="152400" y="3152775"/>
                  </a:lnTo>
                  <a:lnTo>
                    <a:pt x="137387" y="3152049"/>
                  </a:lnTo>
                  <a:lnTo>
                    <a:pt x="94079" y="3141174"/>
                  </a:lnTo>
                  <a:lnTo>
                    <a:pt x="55765" y="3118240"/>
                  </a:lnTo>
                  <a:lnTo>
                    <a:pt x="25660" y="3085059"/>
                  </a:lnTo>
                  <a:lnTo>
                    <a:pt x="6525" y="3044548"/>
                  </a:lnTo>
                  <a:lnTo>
                    <a:pt x="0" y="3000375"/>
                  </a:lnTo>
                  <a:lnTo>
                    <a:pt x="0" y="152400"/>
                  </a:lnTo>
                  <a:lnTo>
                    <a:pt x="6525" y="108226"/>
                  </a:lnTo>
                  <a:lnTo>
                    <a:pt x="25660" y="67715"/>
                  </a:lnTo>
                  <a:lnTo>
                    <a:pt x="55765" y="34533"/>
                  </a:lnTo>
                  <a:lnTo>
                    <a:pt x="94079" y="11600"/>
                  </a:lnTo>
                  <a:lnTo>
                    <a:pt x="137387" y="725"/>
                  </a:lnTo>
                  <a:lnTo>
                    <a:pt x="152400" y="0"/>
                  </a:lnTo>
                  <a:lnTo>
                    <a:pt x="8267700" y="0"/>
                  </a:lnTo>
                  <a:lnTo>
                    <a:pt x="8311872" y="6525"/>
                  </a:lnTo>
                  <a:lnTo>
                    <a:pt x="8352383" y="25660"/>
                  </a:lnTo>
                  <a:lnTo>
                    <a:pt x="8385565" y="55765"/>
                  </a:lnTo>
                  <a:lnTo>
                    <a:pt x="8408498" y="94079"/>
                  </a:lnTo>
                  <a:lnTo>
                    <a:pt x="8419374" y="137387"/>
                  </a:lnTo>
                  <a:lnTo>
                    <a:pt x="8420100" y="152400"/>
                  </a:lnTo>
                  <a:lnTo>
                    <a:pt x="8420100" y="3000375"/>
                  </a:lnTo>
                  <a:lnTo>
                    <a:pt x="8413573" y="3044548"/>
                  </a:lnTo>
                  <a:lnTo>
                    <a:pt x="8394438" y="3085059"/>
                  </a:lnTo>
                  <a:lnTo>
                    <a:pt x="8364333" y="3118240"/>
                  </a:lnTo>
                  <a:lnTo>
                    <a:pt x="8326020" y="3141174"/>
                  </a:lnTo>
                  <a:lnTo>
                    <a:pt x="8282712" y="3152049"/>
                  </a:lnTo>
                  <a:lnTo>
                    <a:pt x="8267700" y="3152775"/>
                  </a:lnTo>
                  <a:close/>
                </a:path>
              </a:pathLst>
            </a:custGeom>
            <a:solidFill>
              <a:srgbClr val="FFFFFF">
                <a:alpha val="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609600" y="2057399"/>
              <a:ext cx="8420100" cy="3152775"/>
            </a:xfrm>
            <a:custGeom>
              <a:avLst/>
              <a:gdLst/>
              <a:ahLst/>
              <a:cxnLst/>
              <a:rect l="l" t="t" r="r" b="b"/>
              <a:pathLst>
                <a:path w="8420100" h="3152775">
                  <a:moveTo>
                    <a:pt x="8267700" y="3152775"/>
                  </a:moveTo>
                  <a:lnTo>
                    <a:pt x="152400" y="3152775"/>
                  </a:lnTo>
                  <a:lnTo>
                    <a:pt x="137387" y="3152049"/>
                  </a:lnTo>
                  <a:lnTo>
                    <a:pt x="94079" y="3141174"/>
                  </a:lnTo>
                  <a:lnTo>
                    <a:pt x="55765" y="3118241"/>
                  </a:lnTo>
                  <a:lnTo>
                    <a:pt x="25660" y="3085059"/>
                  </a:lnTo>
                  <a:lnTo>
                    <a:pt x="6525" y="3044548"/>
                  </a:lnTo>
                  <a:lnTo>
                    <a:pt x="0" y="3000375"/>
                  </a:lnTo>
                  <a:lnTo>
                    <a:pt x="0" y="152400"/>
                  </a:lnTo>
                  <a:lnTo>
                    <a:pt x="6525" y="108226"/>
                  </a:lnTo>
                  <a:lnTo>
                    <a:pt x="25660" y="67715"/>
                  </a:lnTo>
                  <a:lnTo>
                    <a:pt x="55765" y="34533"/>
                  </a:lnTo>
                  <a:lnTo>
                    <a:pt x="94079" y="11600"/>
                  </a:lnTo>
                  <a:lnTo>
                    <a:pt x="137387" y="725"/>
                  </a:lnTo>
                  <a:lnTo>
                    <a:pt x="152400" y="0"/>
                  </a:lnTo>
                  <a:lnTo>
                    <a:pt x="8267700" y="0"/>
                  </a:lnTo>
                  <a:lnTo>
                    <a:pt x="8282712" y="725"/>
                  </a:lnTo>
                  <a:lnTo>
                    <a:pt x="8297436" y="2900"/>
                  </a:lnTo>
                  <a:lnTo>
                    <a:pt x="8311872" y="6525"/>
                  </a:lnTo>
                  <a:lnTo>
                    <a:pt x="8320234" y="9525"/>
                  </a:lnTo>
                  <a:lnTo>
                    <a:pt x="152400" y="9525"/>
                  </a:lnTo>
                  <a:lnTo>
                    <a:pt x="145380" y="9696"/>
                  </a:lnTo>
                  <a:lnTo>
                    <a:pt x="104274" y="17872"/>
                  </a:lnTo>
                  <a:lnTo>
                    <a:pt x="67282" y="37645"/>
                  </a:lnTo>
                  <a:lnTo>
                    <a:pt x="37645" y="67281"/>
                  </a:lnTo>
                  <a:lnTo>
                    <a:pt x="17873" y="104274"/>
                  </a:lnTo>
                  <a:lnTo>
                    <a:pt x="10335" y="137387"/>
                  </a:lnTo>
                  <a:lnTo>
                    <a:pt x="10211" y="138395"/>
                  </a:lnTo>
                  <a:lnTo>
                    <a:pt x="9696" y="145380"/>
                  </a:lnTo>
                  <a:lnTo>
                    <a:pt x="9525" y="152400"/>
                  </a:lnTo>
                  <a:lnTo>
                    <a:pt x="9525" y="3000375"/>
                  </a:lnTo>
                  <a:lnTo>
                    <a:pt x="9696" y="3007394"/>
                  </a:lnTo>
                  <a:lnTo>
                    <a:pt x="17873" y="3048500"/>
                  </a:lnTo>
                  <a:lnTo>
                    <a:pt x="37645" y="3085492"/>
                  </a:lnTo>
                  <a:lnTo>
                    <a:pt x="67281" y="3115128"/>
                  </a:lnTo>
                  <a:lnTo>
                    <a:pt x="104274" y="3134901"/>
                  </a:lnTo>
                  <a:lnTo>
                    <a:pt x="145380" y="3143078"/>
                  </a:lnTo>
                  <a:lnTo>
                    <a:pt x="152400" y="3143250"/>
                  </a:lnTo>
                  <a:lnTo>
                    <a:pt x="8320233" y="3143250"/>
                  </a:lnTo>
                  <a:lnTo>
                    <a:pt x="8311872" y="3146249"/>
                  </a:lnTo>
                  <a:lnTo>
                    <a:pt x="8297436" y="3149874"/>
                  </a:lnTo>
                  <a:lnTo>
                    <a:pt x="8282712" y="3152049"/>
                  </a:lnTo>
                  <a:lnTo>
                    <a:pt x="8267700" y="3152775"/>
                  </a:lnTo>
                  <a:close/>
                </a:path>
                <a:path w="8420100" h="3152775">
                  <a:moveTo>
                    <a:pt x="8320233" y="3143250"/>
                  </a:moveTo>
                  <a:lnTo>
                    <a:pt x="8267700" y="3143250"/>
                  </a:lnTo>
                  <a:lnTo>
                    <a:pt x="8274719" y="3143078"/>
                  </a:lnTo>
                  <a:lnTo>
                    <a:pt x="8281704" y="3142563"/>
                  </a:lnTo>
                  <a:lnTo>
                    <a:pt x="8322374" y="3132373"/>
                  </a:lnTo>
                  <a:lnTo>
                    <a:pt x="8358339" y="3110819"/>
                  </a:lnTo>
                  <a:lnTo>
                    <a:pt x="8386496" y="3079751"/>
                  </a:lnTo>
                  <a:lnTo>
                    <a:pt x="8404424" y="3041850"/>
                  </a:lnTo>
                  <a:lnTo>
                    <a:pt x="8409764" y="3015387"/>
                  </a:lnTo>
                  <a:lnTo>
                    <a:pt x="8409888" y="3014379"/>
                  </a:lnTo>
                  <a:lnTo>
                    <a:pt x="8410403" y="3007394"/>
                  </a:lnTo>
                  <a:lnTo>
                    <a:pt x="8410575" y="3000375"/>
                  </a:lnTo>
                  <a:lnTo>
                    <a:pt x="8410575" y="152400"/>
                  </a:lnTo>
                  <a:lnTo>
                    <a:pt x="8404423" y="110924"/>
                  </a:lnTo>
                  <a:lnTo>
                    <a:pt x="8386495" y="73022"/>
                  </a:lnTo>
                  <a:lnTo>
                    <a:pt x="8358340" y="41954"/>
                  </a:lnTo>
                  <a:lnTo>
                    <a:pt x="8322375" y="20400"/>
                  </a:lnTo>
                  <a:lnTo>
                    <a:pt x="8281704" y="10211"/>
                  </a:lnTo>
                  <a:lnTo>
                    <a:pt x="8267700" y="9525"/>
                  </a:lnTo>
                  <a:lnTo>
                    <a:pt x="8320234" y="9525"/>
                  </a:lnTo>
                  <a:lnTo>
                    <a:pt x="8364333" y="34533"/>
                  </a:lnTo>
                  <a:lnTo>
                    <a:pt x="8394439" y="67715"/>
                  </a:lnTo>
                  <a:lnTo>
                    <a:pt x="8413574" y="108226"/>
                  </a:lnTo>
                  <a:lnTo>
                    <a:pt x="8420100" y="152400"/>
                  </a:lnTo>
                  <a:lnTo>
                    <a:pt x="8420100" y="3000375"/>
                  </a:lnTo>
                  <a:lnTo>
                    <a:pt x="8413574" y="3044548"/>
                  </a:lnTo>
                  <a:lnTo>
                    <a:pt x="8394439" y="3085059"/>
                  </a:lnTo>
                  <a:lnTo>
                    <a:pt x="8364333" y="3118241"/>
                  </a:lnTo>
                  <a:lnTo>
                    <a:pt x="8326020" y="3141174"/>
                  </a:lnTo>
                  <a:lnTo>
                    <a:pt x="8320233" y="3143250"/>
                  </a:lnTo>
                  <a:close/>
                </a:path>
              </a:pathLst>
            </a:custGeom>
            <a:solidFill>
              <a:srgbClr val="FFFFFF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771524" y="2238375"/>
              <a:ext cx="495300" cy="495300"/>
            </a:xfrm>
            <a:custGeom>
              <a:avLst/>
              <a:gdLst/>
              <a:ahLst/>
              <a:cxnLst/>
              <a:rect l="l" t="t" r="r" b="b"/>
              <a:pathLst>
                <a:path w="495300" h="495300">
                  <a:moveTo>
                    <a:pt x="255760" y="495299"/>
                  </a:moveTo>
                  <a:lnTo>
                    <a:pt x="239539" y="495299"/>
                  </a:lnTo>
                  <a:lnTo>
                    <a:pt x="231447" y="494902"/>
                  </a:lnTo>
                  <a:lnTo>
                    <a:pt x="191380" y="488959"/>
                  </a:lnTo>
                  <a:lnTo>
                    <a:pt x="145384" y="473344"/>
                  </a:lnTo>
                  <a:lnTo>
                    <a:pt x="103319" y="449056"/>
                  </a:lnTo>
                  <a:lnTo>
                    <a:pt x="66799" y="417029"/>
                  </a:lnTo>
                  <a:lnTo>
                    <a:pt x="37230" y="378492"/>
                  </a:lnTo>
                  <a:lnTo>
                    <a:pt x="15747" y="334928"/>
                  </a:lnTo>
                  <a:lnTo>
                    <a:pt x="3176" y="288008"/>
                  </a:lnTo>
                  <a:lnTo>
                    <a:pt x="0" y="255760"/>
                  </a:lnTo>
                  <a:lnTo>
                    <a:pt x="0" y="239539"/>
                  </a:lnTo>
                  <a:lnTo>
                    <a:pt x="6340" y="191380"/>
                  </a:lnTo>
                  <a:lnTo>
                    <a:pt x="21955" y="145384"/>
                  </a:lnTo>
                  <a:lnTo>
                    <a:pt x="46242" y="103319"/>
                  </a:lnTo>
                  <a:lnTo>
                    <a:pt x="78270" y="66799"/>
                  </a:lnTo>
                  <a:lnTo>
                    <a:pt x="116806" y="37230"/>
                  </a:lnTo>
                  <a:lnTo>
                    <a:pt x="160371" y="15747"/>
                  </a:lnTo>
                  <a:lnTo>
                    <a:pt x="207290" y="3175"/>
                  </a:lnTo>
                  <a:lnTo>
                    <a:pt x="239539" y="0"/>
                  </a:lnTo>
                  <a:lnTo>
                    <a:pt x="255760" y="0"/>
                  </a:lnTo>
                  <a:lnTo>
                    <a:pt x="303919" y="6340"/>
                  </a:lnTo>
                  <a:lnTo>
                    <a:pt x="349914" y="21954"/>
                  </a:lnTo>
                  <a:lnTo>
                    <a:pt x="391980" y="46242"/>
                  </a:lnTo>
                  <a:lnTo>
                    <a:pt x="428500" y="78270"/>
                  </a:lnTo>
                  <a:lnTo>
                    <a:pt x="458069" y="116806"/>
                  </a:lnTo>
                  <a:lnTo>
                    <a:pt x="479552" y="160371"/>
                  </a:lnTo>
                  <a:lnTo>
                    <a:pt x="492123" y="207290"/>
                  </a:lnTo>
                  <a:lnTo>
                    <a:pt x="495300" y="239539"/>
                  </a:lnTo>
                  <a:lnTo>
                    <a:pt x="495300" y="247649"/>
                  </a:lnTo>
                  <a:lnTo>
                    <a:pt x="495300" y="255760"/>
                  </a:lnTo>
                  <a:lnTo>
                    <a:pt x="488959" y="303918"/>
                  </a:lnTo>
                  <a:lnTo>
                    <a:pt x="473344" y="349914"/>
                  </a:lnTo>
                  <a:lnTo>
                    <a:pt x="449057" y="391980"/>
                  </a:lnTo>
                  <a:lnTo>
                    <a:pt x="417029" y="428499"/>
                  </a:lnTo>
                  <a:lnTo>
                    <a:pt x="378492" y="458069"/>
                  </a:lnTo>
                  <a:lnTo>
                    <a:pt x="334928" y="479552"/>
                  </a:lnTo>
                  <a:lnTo>
                    <a:pt x="288009" y="492123"/>
                  </a:lnTo>
                  <a:lnTo>
                    <a:pt x="263852" y="494902"/>
                  </a:lnTo>
                  <a:lnTo>
                    <a:pt x="255760" y="495299"/>
                  </a:lnTo>
                  <a:close/>
                </a:path>
              </a:pathLst>
            </a:custGeom>
            <a:solidFill>
              <a:srgbClr val="3B81F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07078" y="2363019"/>
              <a:ext cx="224193" cy="246010"/>
            </a:xfrm>
            <a:prstGeom prst="rect">
              <a:avLst/>
            </a:prstGeom>
          </p:spPr>
        </p:pic>
      </p:grpSp>
      <p:sp>
        <p:nvSpPr>
          <p:cNvPr id="8" name="object 8"/>
          <p:cNvSpPr txBox="1"/>
          <p:nvPr/>
        </p:nvSpPr>
        <p:spPr>
          <a:xfrm>
            <a:off x="758825" y="2136552"/>
            <a:ext cx="5561330" cy="910590"/>
          </a:xfrm>
          <a:prstGeom prst="rect">
            <a:avLst/>
          </a:prstGeom>
        </p:spPr>
        <p:txBody>
          <a:bodyPr vert="horz" wrap="square" lIns="0" tIns="57150" rIns="0" bIns="0" rtlCol="0">
            <a:spAutoFit/>
          </a:bodyPr>
          <a:lstStyle/>
          <a:p>
            <a:pPr marL="660400">
              <a:lnSpc>
                <a:spcPct val="100000"/>
              </a:lnSpc>
              <a:spcBef>
                <a:spcPts val="450"/>
              </a:spcBef>
            </a:pPr>
            <a:r>
              <a:rPr sz="2000" b="1" spc="-75" dirty="0">
                <a:solidFill>
                  <a:srgbClr val="FFFFFF"/>
                </a:solidFill>
                <a:latin typeface="Arial"/>
                <a:cs typeface="Arial"/>
              </a:rPr>
              <a:t>Modernización</a:t>
            </a:r>
            <a:r>
              <a:rPr sz="2000" b="1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FFFFFF"/>
                </a:solidFill>
                <a:latin typeface="Arial"/>
                <a:cs typeface="Arial"/>
              </a:rPr>
              <a:t>Energética</a:t>
            </a:r>
            <a:endParaRPr sz="2000">
              <a:latin typeface="Arial"/>
              <a:cs typeface="Arial"/>
            </a:endParaRPr>
          </a:p>
          <a:p>
            <a:pPr marL="660400">
              <a:lnSpc>
                <a:spcPct val="100000"/>
              </a:lnSpc>
              <a:spcBef>
                <a:spcPts val="250"/>
              </a:spcBef>
            </a:pPr>
            <a:r>
              <a:rPr sz="1300" spc="-10" dirty="0">
                <a:solidFill>
                  <a:srgbClr val="BEDAFE"/>
                </a:solidFill>
                <a:latin typeface="Microsoft Sans Serif"/>
                <a:cs typeface="Microsoft Sans Serif"/>
              </a:rPr>
              <a:t>Eficiencia</a:t>
            </a:r>
            <a:r>
              <a:rPr sz="1300" spc="-30" dirty="0">
                <a:solidFill>
                  <a:srgbClr val="BEDAFE"/>
                </a:solidFill>
                <a:latin typeface="Microsoft Sans Serif"/>
                <a:cs typeface="Microsoft Sans Serif"/>
              </a:rPr>
              <a:t> </a:t>
            </a:r>
            <a:r>
              <a:rPr sz="1300" spc="-10" dirty="0">
                <a:solidFill>
                  <a:srgbClr val="BEDAFE"/>
                </a:solidFill>
                <a:latin typeface="Microsoft Sans Serif"/>
                <a:cs typeface="Microsoft Sans Serif"/>
              </a:rPr>
              <a:t>Energética</a:t>
            </a:r>
            <a:endParaRPr sz="13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840"/>
              </a:spcBef>
            </a:pPr>
            <a:r>
              <a:rPr sz="1300" spc="-10" dirty="0">
                <a:solidFill>
                  <a:srgbClr val="DAE9FE"/>
                </a:solidFill>
                <a:latin typeface="Microsoft Sans Serif"/>
                <a:cs typeface="Microsoft Sans Serif"/>
              </a:rPr>
              <a:t>Retrofit</a:t>
            </a:r>
            <a:r>
              <a:rPr sz="1300" spc="-40" dirty="0">
                <a:solidFill>
                  <a:srgbClr val="DAE9FE"/>
                </a:solidFill>
                <a:latin typeface="Microsoft Sans Serif"/>
                <a:cs typeface="Microsoft Sans Serif"/>
              </a:rPr>
              <a:t> </a:t>
            </a:r>
            <a:r>
              <a:rPr sz="1300" dirty="0">
                <a:solidFill>
                  <a:srgbClr val="DAE9FE"/>
                </a:solidFill>
                <a:latin typeface="Microsoft Sans Serif"/>
                <a:cs typeface="Microsoft Sans Serif"/>
              </a:rPr>
              <a:t>integral</a:t>
            </a:r>
            <a:r>
              <a:rPr sz="1300" spc="-25" dirty="0">
                <a:solidFill>
                  <a:srgbClr val="DAE9FE"/>
                </a:solidFill>
                <a:latin typeface="Microsoft Sans Serif"/>
                <a:cs typeface="Microsoft Sans Serif"/>
              </a:rPr>
              <a:t> </a:t>
            </a:r>
            <a:r>
              <a:rPr sz="1300" dirty="0">
                <a:solidFill>
                  <a:srgbClr val="DAE9FE"/>
                </a:solidFill>
                <a:latin typeface="Microsoft Sans Serif"/>
                <a:cs typeface="Microsoft Sans Serif"/>
              </a:rPr>
              <a:t>con</a:t>
            </a:r>
            <a:r>
              <a:rPr sz="1300" spc="-20" dirty="0">
                <a:solidFill>
                  <a:srgbClr val="DAE9FE"/>
                </a:solidFill>
                <a:latin typeface="Microsoft Sans Serif"/>
                <a:cs typeface="Microsoft Sans Serif"/>
              </a:rPr>
              <a:t> </a:t>
            </a:r>
            <a:r>
              <a:rPr sz="1300" spc="-90" dirty="0">
                <a:solidFill>
                  <a:srgbClr val="DAE9FE"/>
                </a:solidFill>
                <a:latin typeface="Microsoft Sans Serif"/>
                <a:cs typeface="Microsoft Sans Serif"/>
              </a:rPr>
              <a:t>LED</a:t>
            </a:r>
            <a:r>
              <a:rPr sz="1300" spc="-10" dirty="0">
                <a:solidFill>
                  <a:srgbClr val="DAE9FE"/>
                </a:solidFill>
                <a:latin typeface="Microsoft Sans Serif"/>
                <a:cs typeface="Microsoft Sans Serif"/>
              </a:rPr>
              <a:t> </a:t>
            </a:r>
            <a:r>
              <a:rPr sz="1300" dirty="0">
                <a:solidFill>
                  <a:srgbClr val="DAE9FE"/>
                </a:solidFill>
                <a:latin typeface="Microsoft Sans Serif"/>
                <a:cs typeface="Microsoft Sans Serif"/>
              </a:rPr>
              <a:t>y</a:t>
            </a:r>
            <a:r>
              <a:rPr sz="1300" spc="-25" dirty="0">
                <a:solidFill>
                  <a:srgbClr val="DAE9FE"/>
                </a:solidFill>
                <a:latin typeface="Microsoft Sans Serif"/>
                <a:cs typeface="Microsoft Sans Serif"/>
              </a:rPr>
              <a:t> </a:t>
            </a:r>
            <a:r>
              <a:rPr sz="1300" spc="-65" dirty="0">
                <a:solidFill>
                  <a:srgbClr val="DAE9FE"/>
                </a:solidFill>
                <a:latin typeface="Microsoft Sans Serif"/>
                <a:cs typeface="Microsoft Sans Serif"/>
              </a:rPr>
              <a:t>BMS</a:t>
            </a:r>
            <a:r>
              <a:rPr sz="1300" spc="-25" dirty="0">
                <a:solidFill>
                  <a:srgbClr val="DAE9FE"/>
                </a:solidFill>
                <a:latin typeface="Microsoft Sans Serif"/>
                <a:cs typeface="Microsoft Sans Serif"/>
              </a:rPr>
              <a:t> </a:t>
            </a:r>
            <a:r>
              <a:rPr sz="1300" dirty="0">
                <a:solidFill>
                  <a:srgbClr val="DAE9FE"/>
                </a:solidFill>
                <a:latin typeface="Microsoft Sans Serif"/>
                <a:cs typeface="Microsoft Sans Serif"/>
              </a:rPr>
              <a:t>para</a:t>
            </a:r>
            <a:r>
              <a:rPr sz="1300" spc="-20" dirty="0">
                <a:solidFill>
                  <a:srgbClr val="DAE9FE"/>
                </a:solidFill>
                <a:latin typeface="Microsoft Sans Serif"/>
                <a:cs typeface="Microsoft Sans Serif"/>
              </a:rPr>
              <a:t> </a:t>
            </a:r>
            <a:r>
              <a:rPr sz="1300" dirty="0">
                <a:solidFill>
                  <a:srgbClr val="DAE9FE"/>
                </a:solidFill>
                <a:latin typeface="Microsoft Sans Serif"/>
                <a:cs typeface="Microsoft Sans Serif"/>
              </a:rPr>
              <a:t>reducir</a:t>
            </a:r>
            <a:r>
              <a:rPr sz="1300" spc="-25" dirty="0">
                <a:solidFill>
                  <a:srgbClr val="DAE9FE"/>
                </a:solidFill>
                <a:latin typeface="Microsoft Sans Serif"/>
                <a:cs typeface="Microsoft Sans Serif"/>
              </a:rPr>
              <a:t> </a:t>
            </a:r>
            <a:r>
              <a:rPr sz="1300" dirty="0">
                <a:solidFill>
                  <a:srgbClr val="DAE9FE"/>
                </a:solidFill>
                <a:latin typeface="Microsoft Sans Serif"/>
                <a:cs typeface="Microsoft Sans Serif"/>
              </a:rPr>
              <a:t>costes</a:t>
            </a:r>
            <a:r>
              <a:rPr sz="1300" spc="-25" dirty="0">
                <a:solidFill>
                  <a:srgbClr val="DAE9FE"/>
                </a:solidFill>
                <a:latin typeface="Microsoft Sans Serif"/>
                <a:cs typeface="Microsoft Sans Serif"/>
              </a:rPr>
              <a:t> </a:t>
            </a:r>
            <a:r>
              <a:rPr sz="1300" dirty="0">
                <a:solidFill>
                  <a:srgbClr val="DAE9FE"/>
                </a:solidFill>
                <a:latin typeface="Microsoft Sans Serif"/>
                <a:cs typeface="Microsoft Sans Serif"/>
              </a:rPr>
              <a:t>en</a:t>
            </a:r>
            <a:r>
              <a:rPr sz="1300" spc="-20" dirty="0">
                <a:solidFill>
                  <a:srgbClr val="DAE9FE"/>
                </a:solidFill>
                <a:latin typeface="Microsoft Sans Serif"/>
                <a:cs typeface="Microsoft Sans Serif"/>
              </a:rPr>
              <a:t> </a:t>
            </a:r>
            <a:r>
              <a:rPr sz="1300" spc="-10" dirty="0">
                <a:solidFill>
                  <a:srgbClr val="DAE9FE"/>
                </a:solidFill>
                <a:latin typeface="Microsoft Sans Serif"/>
                <a:cs typeface="Microsoft Sans Serif"/>
              </a:rPr>
              <a:t>planta</a:t>
            </a:r>
            <a:r>
              <a:rPr sz="1300" spc="-25" dirty="0">
                <a:solidFill>
                  <a:srgbClr val="DAE9FE"/>
                </a:solidFill>
                <a:latin typeface="Microsoft Sans Serif"/>
                <a:cs typeface="Microsoft Sans Serif"/>
              </a:rPr>
              <a:t> </a:t>
            </a:r>
            <a:r>
              <a:rPr sz="1300" spc="-10" dirty="0">
                <a:solidFill>
                  <a:srgbClr val="DAE9FE"/>
                </a:solidFill>
                <a:latin typeface="Microsoft Sans Serif"/>
                <a:cs typeface="Microsoft Sans Serif"/>
              </a:rPr>
              <a:t>manufacturera.</a:t>
            </a:r>
            <a:endParaRPr sz="1300">
              <a:latin typeface="Microsoft Sans Serif"/>
              <a:cs typeface="Microsoft Sans Serif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771525" y="3133725"/>
            <a:ext cx="3990975" cy="647700"/>
          </a:xfrm>
          <a:custGeom>
            <a:avLst/>
            <a:gdLst/>
            <a:ahLst/>
            <a:cxnLst/>
            <a:rect l="l" t="t" r="r" b="b"/>
            <a:pathLst>
              <a:path w="3990975" h="647700">
                <a:moveTo>
                  <a:pt x="3919778" y="647699"/>
                </a:moveTo>
                <a:lnTo>
                  <a:pt x="71196" y="647699"/>
                </a:lnTo>
                <a:lnTo>
                  <a:pt x="66241" y="647211"/>
                </a:lnTo>
                <a:lnTo>
                  <a:pt x="29705" y="632078"/>
                </a:lnTo>
                <a:lnTo>
                  <a:pt x="3885" y="596037"/>
                </a:lnTo>
                <a:lnTo>
                  <a:pt x="0" y="576503"/>
                </a:lnTo>
                <a:lnTo>
                  <a:pt x="0" y="571500"/>
                </a:lnTo>
                <a:lnTo>
                  <a:pt x="0" y="71196"/>
                </a:lnTo>
                <a:lnTo>
                  <a:pt x="15621" y="29705"/>
                </a:lnTo>
                <a:lnTo>
                  <a:pt x="51661" y="3885"/>
                </a:lnTo>
                <a:lnTo>
                  <a:pt x="71196" y="0"/>
                </a:lnTo>
                <a:lnTo>
                  <a:pt x="3919778" y="0"/>
                </a:lnTo>
                <a:lnTo>
                  <a:pt x="3961269" y="15621"/>
                </a:lnTo>
                <a:lnTo>
                  <a:pt x="3987088" y="51661"/>
                </a:lnTo>
                <a:lnTo>
                  <a:pt x="3990974" y="71196"/>
                </a:lnTo>
                <a:lnTo>
                  <a:pt x="3990974" y="576503"/>
                </a:lnTo>
                <a:lnTo>
                  <a:pt x="3975352" y="617994"/>
                </a:lnTo>
                <a:lnTo>
                  <a:pt x="3939312" y="643813"/>
                </a:lnTo>
                <a:lnTo>
                  <a:pt x="3924733" y="647211"/>
                </a:lnTo>
                <a:lnTo>
                  <a:pt x="3919778" y="647699"/>
                </a:lnTo>
                <a:close/>
              </a:path>
            </a:pathLst>
          </a:custGeom>
          <a:solidFill>
            <a:srgbClr val="16A24A">
              <a:alpha val="301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2112267" y="3140139"/>
            <a:ext cx="1309370" cy="560070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400"/>
              </a:spcBef>
            </a:pPr>
            <a:r>
              <a:rPr sz="1950" b="1" spc="40" dirty="0">
                <a:solidFill>
                  <a:srgbClr val="4ADE80"/>
                </a:solidFill>
                <a:latin typeface="Arial"/>
                <a:cs typeface="Arial"/>
              </a:rPr>
              <a:t>35%</a:t>
            </a:r>
            <a:endParaRPr sz="19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85"/>
              </a:spcBef>
            </a:pPr>
            <a:r>
              <a:rPr sz="1150" spc="-30" dirty="0">
                <a:solidFill>
                  <a:srgbClr val="FFFFFF"/>
                </a:solidFill>
                <a:latin typeface="Microsoft Sans Serif"/>
                <a:cs typeface="Microsoft Sans Serif"/>
              </a:rPr>
              <a:t>Reducción</a:t>
            </a:r>
            <a:r>
              <a:rPr sz="115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15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consumo</a:t>
            </a:r>
            <a:endParaRPr sz="1150">
              <a:latin typeface="Microsoft Sans Serif"/>
              <a:cs typeface="Microsoft Sans Serif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4876800" y="3133725"/>
            <a:ext cx="3990975" cy="647700"/>
          </a:xfrm>
          <a:custGeom>
            <a:avLst/>
            <a:gdLst/>
            <a:ahLst/>
            <a:cxnLst/>
            <a:rect l="l" t="t" r="r" b="b"/>
            <a:pathLst>
              <a:path w="3990975" h="647700">
                <a:moveTo>
                  <a:pt x="3919777" y="647699"/>
                </a:moveTo>
                <a:lnTo>
                  <a:pt x="71196" y="647699"/>
                </a:lnTo>
                <a:lnTo>
                  <a:pt x="66240" y="647211"/>
                </a:lnTo>
                <a:lnTo>
                  <a:pt x="29705" y="632078"/>
                </a:lnTo>
                <a:lnTo>
                  <a:pt x="3885" y="596037"/>
                </a:lnTo>
                <a:lnTo>
                  <a:pt x="0" y="576503"/>
                </a:lnTo>
                <a:lnTo>
                  <a:pt x="0" y="571500"/>
                </a:lnTo>
                <a:lnTo>
                  <a:pt x="0" y="71196"/>
                </a:lnTo>
                <a:lnTo>
                  <a:pt x="15621" y="29705"/>
                </a:lnTo>
                <a:lnTo>
                  <a:pt x="51661" y="3885"/>
                </a:lnTo>
                <a:lnTo>
                  <a:pt x="71196" y="0"/>
                </a:lnTo>
                <a:lnTo>
                  <a:pt x="3919777" y="0"/>
                </a:lnTo>
                <a:lnTo>
                  <a:pt x="3961268" y="15621"/>
                </a:lnTo>
                <a:lnTo>
                  <a:pt x="3987088" y="51661"/>
                </a:lnTo>
                <a:lnTo>
                  <a:pt x="3990975" y="71196"/>
                </a:lnTo>
                <a:lnTo>
                  <a:pt x="3990975" y="576503"/>
                </a:lnTo>
                <a:lnTo>
                  <a:pt x="3975352" y="617994"/>
                </a:lnTo>
                <a:lnTo>
                  <a:pt x="3939312" y="643813"/>
                </a:lnTo>
                <a:lnTo>
                  <a:pt x="3924732" y="647211"/>
                </a:lnTo>
                <a:lnTo>
                  <a:pt x="3919777" y="647699"/>
                </a:lnTo>
                <a:close/>
              </a:path>
            </a:pathLst>
          </a:custGeom>
          <a:solidFill>
            <a:srgbClr val="16A24A">
              <a:alpha val="301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6455370" y="3140139"/>
            <a:ext cx="833755" cy="560070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71120">
              <a:lnSpc>
                <a:spcPct val="100000"/>
              </a:lnSpc>
              <a:spcBef>
                <a:spcPts val="400"/>
              </a:spcBef>
            </a:pPr>
            <a:r>
              <a:rPr sz="1950" b="1" spc="-10" dirty="0">
                <a:solidFill>
                  <a:srgbClr val="4ADE80"/>
                </a:solidFill>
                <a:latin typeface="Arial"/>
                <a:cs typeface="Arial"/>
              </a:rPr>
              <a:t>€180k</a:t>
            </a:r>
            <a:endParaRPr sz="19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85"/>
              </a:spcBef>
            </a:pPr>
            <a:r>
              <a:rPr sz="115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Ahorro</a:t>
            </a:r>
            <a:r>
              <a:rPr sz="1150" spc="-5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15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anual</a:t>
            </a:r>
            <a:endParaRPr sz="1150">
              <a:latin typeface="Microsoft Sans Serif"/>
              <a:cs typeface="Microsoft Sans Serif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771525" y="3895725"/>
            <a:ext cx="3990975" cy="647700"/>
          </a:xfrm>
          <a:custGeom>
            <a:avLst/>
            <a:gdLst/>
            <a:ahLst/>
            <a:cxnLst/>
            <a:rect l="l" t="t" r="r" b="b"/>
            <a:pathLst>
              <a:path w="3990975" h="647700">
                <a:moveTo>
                  <a:pt x="3919778" y="647699"/>
                </a:moveTo>
                <a:lnTo>
                  <a:pt x="71196" y="647699"/>
                </a:lnTo>
                <a:lnTo>
                  <a:pt x="66241" y="647211"/>
                </a:lnTo>
                <a:lnTo>
                  <a:pt x="29705" y="632077"/>
                </a:lnTo>
                <a:lnTo>
                  <a:pt x="3885" y="596036"/>
                </a:lnTo>
                <a:lnTo>
                  <a:pt x="0" y="576502"/>
                </a:lnTo>
                <a:lnTo>
                  <a:pt x="0" y="571499"/>
                </a:lnTo>
                <a:lnTo>
                  <a:pt x="0" y="71196"/>
                </a:lnTo>
                <a:lnTo>
                  <a:pt x="15621" y="29704"/>
                </a:lnTo>
                <a:lnTo>
                  <a:pt x="51661" y="3884"/>
                </a:lnTo>
                <a:lnTo>
                  <a:pt x="71196" y="0"/>
                </a:lnTo>
                <a:lnTo>
                  <a:pt x="3919778" y="0"/>
                </a:lnTo>
                <a:lnTo>
                  <a:pt x="3961269" y="15621"/>
                </a:lnTo>
                <a:lnTo>
                  <a:pt x="3987088" y="51661"/>
                </a:lnTo>
                <a:lnTo>
                  <a:pt x="3990974" y="71196"/>
                </a:lnTo>
                <a:lnTo>
                  <a:pt x="3990974" y="576502"/>
                </a:lnTo>
                <a:lnTo>
                  <a:pt x="3975352" y="617993"/>
                </a:lnTo>
                <a:lnTo>
                  <a:pt x="3939312" y="643813"/>
                </a:lnTo>
                <a:lnTo>
                  <a:pt x="3924733" y="647211"/>
                </a:lnTo>
                <a:lnTo>
                  <a:pt x="3919778" y="647699"/>
                </a:lnTo>
                <a:close/>
              </a:path>
            </a:pathLst>
          </a:custGeom>
          <a:solidFill>
            <a:srgbClr val="16A24A">
              <a:alpha val="301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2257821" y="3902139"/>
            <a:ext cx="1018540" cy="560070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400"/>
              </a:spcBef>
            </a:pPr>
            <a:r>
              <a:rPr sz="1950" b="1" spc="-25" dirty="0">
                <a:solidFill>
                  <a:srgbClr val="4ADE80"/>
                </a:solidFill>
                <a:latin typeface="Arial"/>
                <a:cs typeface="Arial"/>
              </a:rPr>
              <a:t>18</a:t>
            </a:r>
            <a:endParaRPr sz="19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85"/>
              </a:spcBef>
            </a:pPr>
            <a:r>
              <a:rPr sz="115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Meses</a:t>
            </a:r>
            <a:r>
              <a:rPr sz="1150" spc="-4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15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payback</a:t>
            </a:r>
            <a:endParaRPr sz="1150">
              <a:latin typeface="Microsoft Sans Serif"/>
              <a:cs typeface="Microsoft Sans Serif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4876800" y="3895725"/>
            <a:ext cx="3990975" cy="647700"/>
          </a:xfrm>
          <a:custGeom>
            <a:avLst/>
            <a:gdLst/>
            <a:ahLst/>
            <a:cxnLst/>
            <a:rect l="l" t="t" r="r" b="b"/>
            <a:pathLst>
              <a:path w="3990975" h="647700">
                <a:moveTo>
                  <a:pt x="3919777" y="647699"/>
                </a:moveTo>
                <a:lnTo>
                  <a:pt x="71196" y="647699"/>
                </a:lnTo>
                <a:lnTo>
                  <a:pt x="66240" y="647211"/>
                </a:lnTo>
                <a:lnTo>
                  <a:pt x="29705" y="632077"/>
                </a:lnTo>
                <a:lnTo>
                  <a:pt x="3885" y="596036"/>
                </a:lnTo>
                <a:lnTo>
                  <a:pt x="0" y="576502"/>
                </a:lnTo>
                <a:lnTo>
                  <a:pt x="0" y="571499"/>
                </a:lnTo>
                <a:lnTo>
                  <a:pt x="0" y="71196"/>
                </a:lnTo>
                <a:lnTo>
                  <a:pt x="15621" y="29704"/>
                </a:lnTo>
                <a:lnTo>
                  <a:pt x="51661" y="3884"/>
                </a:lnTo>
                <a:lnTo>
                  <a:pt x="71196" y="0"/>
                </a:lnTo>
                <a:lnTo>
                  <a:pt x="3919777" y="0"/>
                </a:lnTo>
                <a:lnTo>
                  <a:pt x="3961268" y="15621"/>
                </a:lnTo>
                <a:lnTo>
                  <a:pt x="3987088" y="51661"/>
                </a:lnTo>
                <a:lnTo>
                  <a:pt x="3990975" y="71196"/>
                </a:lnTo>
                <a:lnTo>
                  <a:pt x="3990975" y="576502"/>
                </a:lnTo>
                <a:lnTo>
                  <a:pt x="3975352" y="617993"/>
                </a:lnTo>
                <a:lnTo>
                  <a:pt x="3939312" y="643813"/>
                </a:lnTo>
                <a:lnTo>
                  <a:pt x="3924732" y="647211"/>
                </a:lnTo>
                <a:lnTo>
                  <a:pt x="3919777" y="647699"/>
                </a:lnTo>
                <a:close/>
              </a:path>
            </a:pathLst>
          </a:custGeom>
          <a:solidFill>
            <a:srgbClr val="16A24A">
              <a:alpha val="301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6432301" y="3919497"/>
            <a:ext cx="880110" cy="504825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459"/>
              </a:spcBef>
            </a:pPr>
            <a:r>
              <a:rPr sz="1450" b="1" spc="15" dirty="0">
                <a:solidFill>
                  <a:srgbClr val="4ADE80"/>
                </a:solidFill>
                <a:latin typeface="Arial"/>
                <a:cs typeface="Arial"/>
              </a:rPr>
              <a:t>+</a:t>
            </a:r>
            <a:endParaRPr sz="14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285"/>
              </a:spcBef>
            </a:pPr>
            <a:r>
              <a:rPr sz="115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Mejor</a:t>
            </a:r>
            <a:r>
              <a:rPr sz="1150" spc="-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15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confort</a:t>
            </a:r>
            <a:endParaRPr sz="1150">
              <a:latin typeface="Microsoft Sans Serif"/>
              <a:cs typeface="Microsoft Sans Serif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771525" y="4705350"/>
            <a:ext cx="8096250" cy="342900"/>
          </a:xfrm>
          <a:custGeom>
            <a:avLst/>
            <a:gdLst/>
            <a:ahLst/>
            <a:cxnLst/>
            <a:rect l="l" t="t" r="r" b="b"/>
            <a:pathLst>
              <a:path w="8096250" h="342900">
                <a:moveTo>
                  <a:pt x="8025052" y="342900"/>
                </a:moveTo>
                <a:lnTo>
                  <a:pt x="71196" y="342900"/>
                </a:lnTo>
                <a:lnTo>
                  <a:pt x="66241" y="342411"/>
                </a:lnTo>
                <a:lnTo>
                  <a:pt x="29705" y="327277"/>
                </a:lnTo>
                <a:lnTo>
                  <a:pt x="3885" y="291237"/>
                </a:lnTo>
                <a:lnTo>
                  <a:pt x="0" y="271702"/>
                </a:lnTo>
                <a:lnTo>
                  <a:pt x="0" y="266700"/>
                </a:lnTo>
                <a:lnTo>
                  <a:pt x="0" y="71196"/>
                </a:lnTo>
                <a:lnTo>
                  <a:pt x="15621" y="29704"/>
                </a:lnTo>
                <a:lnTo>
                  <a:pt x="51661" y="3885"/>
                </a:lnTo>
                <a:lnTo>
                  <a:pt x="71196" y="0"/>
                </a:lnTo>
                <a:lnTo>
                  <a:pt x="8025052" y="0"/>
                </a:lnTo>
                <a:lnTo>
                  <a:pt x="8066543" y="15621"/>
                </a:lnTo>
                <a:lnTo>
                  <a:pt x="8092362" y="51661"/>
                </a:lnTo>
                <a:lnTo>
                  <a:pt x="8096250" y="71196"/>
                </a:lnTo>
                <a:lnTo>
                  <a:pt x="8096250" y="271702"/>
                </a:lnTo>
                <a:lnTo>
                  <a:pt x="8080627" y="313194"/>
                </a:lnTo>
                <a:lnTo>
                  <a:pt x="8044587" y="339013"/>
                </a:lnTo>
                <a:lnTo>
                  <a:pt x="8030007" y="342411"/>
                </a:lnTo>
                <a:lnTo>
                  <a:pt x="8025052" y="342900"/>
                </a:lnTo>
                <a:close/>
              </a:path>
            </a:pathLst>
          </a:custGeom>
          <a:solidFill>
            <a:srgbClr val="000000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3694906" y="4761504"/>
            <a:ext cx="2249805" cy="2057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150" b="1" spc="-50" dirty="0">
                <a:solidFill>
                  <a:srgbClr val="BEDAFE"/>
                </a:solidFill>
                <a:latin typeface="Arial"/>
                <a:cs typeface="Arial"/>
              </a:rPr>
              <a:t>Contrato</a:t>
            </a:r>
            <a:r>
              <a:rPr sz="1150" b="1" spc="-40" dirty="0">
                <a:solidFill>
                  <a:srgbClr val="BEDAFE"/>
                </a:solidFill>
                <a:latin typeface="Arial"/>
                <a:cs typeface="Arial"/>
              </a:rPr>
              <a:t> </a:t>
            </a:r>
            <a:r>
              <a:rPr sz="1150" b="1" spc="-95" dirty="0">
                <a:solidFill>
                  <a:srgbClr val="BEDAFE"/>
                </a:solidFill>
                <a:latin typeface="Arial"/>
                <a:cs typeface="Arial"/>
              </a:rPr>
              <a:t>ESCO</a:t>
            </a:r>
            <a:r>
              <a:rPr sz="1150" b="1" spc="-35" dirty="0">
                <a:solidFill>
                  <a:srgbClr val="BEDAFE"/>
                </a:solidFill>
                <a:latin typeface="Arial"/>
                <a:cs typeface="Arial"/>
              </a:rPr>
              <a:t> </a:t>
            </a:r>
            <a:r>
              <a:rPr sz="1150" b="1" spc="-65" dirty="0">
                <a:solidFill>
                  <a:srgbClr val="BEDAFE"/>
                </a:solidFill>
                <a:latin typeface="Arial"/>
                <a:cs typeface="Arial"/>
              </a:rPr>
              <a:t>sin</a:t>
            </a:r>
            <a:r>
              <a:rPr sz="1150" b="1" spc="-35" dirty="0">
                <a:solidFill>
                  <a:srgbClr val="BEDAFE"/>
                </a:solidFill>
                <a:latin typeface="Arial"/>
                <a:cs typeface="Arial"/>
              </a:rPr>
              <a:t> </a:t>
            </a:r>
            <a:r>
              <a:rPr sz="1150" b="1" spc="-55" dirty="0">
                <a:solidFill>
                  <a:srgbClr val="BEDAFE"/>
                </a:solidFill>
                <a:latin typeface="Arial"/>
                <a:cs typeface="Arial"/>
              </a:rPr>
              <a:t>inversión</a:t>
            </a:r>
            <a:r>
              <a:rPr sz="1150" b="1" spc="-35" dirty="0">
                <a:solidFill>
                  <a:srgbClr val="BEDAFE"/>
                </a:solidFill>
                <a:latin typeface="Arial"/>
                <a:cs typeface="Arial"/>
              </a:rPr>
              <a:t> inicial</a:t>
            </a:r>
            <a:endParaRPr sz="1150">
              <a:latin typeface="Arial"/>
              <a:cs typeface="Arial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9258300" y="2057399"/>
            <a:ext cx="8420100" cy="3152775"/>
            <a:chOff x="9258300" y="2057399"/>
            <a:chExt cx="8420100" cy="3152775"/>
          </a:xfrm>
        </p:grpSpPr>
        <p:sp>
          <p:nvSpPr>
            <p:cNvPr id="20" name="object 20"/>
            <p:cNvSpPr/>
            <p:nvPr/>
          </p:nvSpPr>
          <p:spPr>
            <a:xfrm>
              <a:off x="9258300" y="2057399"/>
              <a:ext cx="8420100" cy="3152775"/>
            </a:xfrm>
            <a:custGeom>
              <a:avLst/>
              <a:gdLst/>
              <a:ahLst/>
              <a:cxnLst/>
              <a:rect l="l" t="t" r="r" b="b"/>
              <a:pathLst>
                <a:path w="8420100" h="3152775">
                  <a:moveTo>
                    <a:pt x="8267700" y="3152775"/>
                  </a:moveTo>
                  <a:lnTo>
                    <a:pt x="152400" y="3152775"/>
                  </a:lnTo>
                  <a:lnTo>
                    <a:pt x="137387" y="3152049"/>
                  </a:lnTo>
                  <a:lnTo>
                    <a:pt x="94079" y="3141174"/>
                  </a:lnTo>
                  <a:lnTo>
                    <a:pt x="55765" y="3118240"/>
                  </a:lnTo>
                  <a:lnTo>
                    <a:pt x="25660" y="3085059"/>
                  </a:lnTo>
                  <a:lnTo>
                    <a:pt x="6525" y="3044548"/>
                  </a:lnTo>
                  <a:lnTo>
                    <a:pt x="0" y="3000375"/>
                  </a:lnTo>
                  <a:lnTo>
                    <a:pt x="0" y="152400"/>
                  </a:lnTo>
                  <a:lnTo>
                    <a:pt x="6525" y="108226"/>
                  </a:lnTo>
                  <a:lnTo>
                    <a:pt x="25660" y="67715"/>
                  </a:lnTo>
                  <a:lnTo>
                    <a:pt x="55765" y="34533"/>
                  </a:lnTo>
                  <a:lnTo>
                    <a:pt x="94079" y="11600"/>
                  </a:lnTo>
                  <a:lnTo>
                    <a:pt x="137387" y="725"/>
                  </a:lnTo>
                  <a:lnTo>
                    <a:pt x="152400" y="0"/>
                  </a:lnTo>
                  <a:lnTo>
                    <a:pt x="8267700" y="0"/>
                  </a:lnTo>
                  <a:lnTo>
                    <a:pt x="8311872" y="6525"/>
                  </a:lnTo>
                  <a:lnTo>
                    <a:pt x="8352383" y="25660"/>
                  </a:lnTo>
                  <a:lnTo>
                    <a:pt x="8385565" y="55765"/>
                  </a:lnTo>
                  <a:lnTo>
                    <a:pt x="8408498" y="94079"/>
                  </a:lnTo>
                  <a:lnTo>
                    <a:pt x="8419374" y="137387"/>
                  </a:lnTo>
                  <a:lnTo>
                    <a:pt x="8420100" y="152400"/>
                  </a:lnTo>
                  <a:lnTo>
                    <a:pt x="8420100" y="3000375"/>
                  </a:lnTo>
                  <a:lnTo>
                    <a:pt x="8413573" y="3044548"/>
                  </a:lnTo>
                  <a:lnTo>
                    <a:pt x="8394438" y="3085059"/>
                  </a:lnTo>
                  <a:lnTo>
                    <a:pt x="8364333" y="3118240"/>
                  </a:lnTo>
                  <a:lnTo>
                    <a:pt x="8326020" y="3141174"/>
                  </a:lnTo>
                  <a:lnTo>
                    <a:pt x="8282712" y="3152049"/>
                  </a:lnTo>
                  <a:lnTo>
                    <a:pt x="8267700" y="3152775"/>
                  </a:lnTo>
                  <a:close/>
                </a:path>
              </a:pathLst>
            </a:custGeom>
            <a:solidFill>
              <a:srgbClr val="FFFFFF">
                <a:alpha val="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9258300" y="2057399"/>
              <a:ext cx="8420100" cy="3152775"/>
            </a:xfrm>
            <a:custGeom>
              <a:avLst/>
              <a:gdLst/>
              <a:ahLst/>
              <a:cxnLst/>
              <a:rect l="l" t="t" r="r" b="b"/>
              <a:pathLst>
                <a:path w="8420100" h="3152775">
                  <a:moveTo>
                    <a:pt x="8267700" y="3152775"/>
                  </a:moveTo>
                  <a:lnTo>
                    <a:pt x="152400" y="3152775"/>
                  </a:lnTo>
                  <a:lnTo>
                    <a:pt x="137387" y="3152049"/>
                  </a:lnTo>
                  <a:lnTo>
                    <a:pt x="94079" y="3141174"/>
                  </a:lnTo>
                  <a:lnTo>
                    <a:pt x="55765" y="3118241"/>
                  </a:lnTo>
                  <a:lnTo>
                    <a:pt x="25660" y="3085059"/>
                  </a:lnTo>
                  <a:lnTo>
                    <a:pt x="6525" y="3044548"/>
                  </a:lnTo>
                  <a:lnTo>
                    <a:pt x="0" y="3000375"/>
                  </a:lnTo>
                  <a:lnTo>
                    <a:pt x="0" y="152400"/>
                  </a:lnTo>
                  <a:lnTo>
                    <a:pt x="6525" y="108226"/>
                  </a:lnTo>
                  <a:lnTo>
                    <a:pt x="25660" y="67715"/>
                  </a:lnTo>
                  <a:lnTo>
                    <a:pt x="55765" y="34533"/>
                  </a:lnTo>
                  <a:lnTo>
                    <a:pt x="94079" y="11600"/>
                  </a:lnTo>
                  <a:lnTo>
                    <a:pt x="137387" y="725"/>
                  </a:lnTo>
                  <a:lnTo>
                    <a:pt x="152400" y="0"/>
                  </a:lnTo>
                  <a:lnTo>
                    <a:pt x="8267700" y="0"/>
                  </a:lnTo>
                  <a:lnTo>
                    <a:pt x="8282712" y="725"/>
                  </a:lnTo>
                  <a:lnTo>
                    <a:pt x="8297436" y="2900"/>
                  </a:lnTo>
                  <a:lnTo>
                    <a:pt x="8311872" y="6525"/>
                  </a:lnTo>
                  <a:lnTo>
                    <a:pt x="8320234" y="9525"/>
                  </a:lnTo>
                  <a:lnTo>
                    <a:pt x="152400" y="9525"/>
                  </a:lnTo>
                  <a:lnTo>
                    <a:pt x="145380" y="9696"/>
                  </a:lnTo>
                  <a:lnTo>
                    <a:pt x="104273" y="17872"/>
                  </a:lnTo>
                  <a:lnTo>
                    <a:pt x="67280" y="37645"/>
                  </a:lnTo>
                  <a:lnTo>
                    <a:pt x="37645" y="67281"/>
                  </a:lnTo>
                  <a:lnTo>
                    <a:pt x="17872" y="104274"/>
                  </a:lnTo>
                  <a:lnTo>
                    <a:pt x="10335" y="137387"/>
                  </a:lnTo>
                  <a:lnTo>
                    <a:pt x="10211" y="138395"/>
                  </a:lnTo>
                  <a:lnTo>
                    <a:pt x="9696" y="145380"/>
                  </a:lnTo>
                  <a:lnTo>
                    <a:pt x="9525" y="152400"/>
                  </a:lnTo>
                  <a:lnTo>
                    <a:pt x="9525" y="3000375"/>
                  </a:lnTo>
                  <a:lnTo>
                    <a:pt x="9696" y="3007394"/>
                  </a:lnTo>
                  <a:lnTo>
                    <a:pt x="17872" y="3048500"/>
                  </a:lnTo>
                  <a:lnTo>
                    <a:pt x="37645" y="3085492"/>
                  </a:lnTo>
                  <a:lnTo>
                    <a:pt x="67280" y="3115128"/>
                  </a:lnTo>
                  <a:lnTo>
                    <a:pt x="104273" y="3134901"/>
                  </a:lnTo>
                  <a:lnTo>
                    <a:pt x="145380" y="3143078"/>
                  </a:lnTo>
                  <a:lnTo>
                    <a:pt x="152400" y="3143250"/>
                  </a:lnTo>
                  <a:lnTo>
                    <a:pt x="8320233" y="3143250"/>
                  </a:lnTo>
                  <a:lnTo>
                    <a:pt x="8311872" y="3146249"/>
                  </a:lnTo>
                  <a:lnTo>
                    <a:pt x="8297436" y="3149874"/>
                  </a:lnTo>
                  <a:lnTo>
                    <a:pt x="8282712" y="3152049"/>
                  </a:lnTo>
                  <a:lnTo>
                    <a:pt x="8267700" y="3152775"/>
                  </a:lnTo>
                  <a:close/>
                </a:path>
                <a:path w="8420100" h="3152775">
                  <a:moveTo>
                    <a:pt x="8320233" y="3143250"/>
                  </a:moveTo>
                  <a:lnTo>
                    <a:pt x="8267700" y="3143250"/>
                  </a:lnTo>
                  <a:lnTo>
                    <a:pt x="8274719" y="3143078"/>
                  </a:lnTo>
                  <a:lnTo>
                    <a:pt x="8281704" y="3142563"/>
                  </a:lnTo>
                  <a:lnTo>
                    <a:pt x="8322374" y="3132373"/>
                  </a:lnTo>
                  <a:lnTo>
                    <a:pt x="8358339" y="3110819"/>
                  </a:lnTo>
                  <a:lnTo>
                    <a:pt x="8386494" y="3079751"/>
                  </a:lnTo>
                  <a:lnTo>
                    <a:pt x="8404422" y="3041850"/>
                  </a:lnTo>
                  <a:lnTo>
                    <a:pt x="8409763" y="3015387"/>
                  </a:lnTo>
                  <a:lnTo>
                    <a:pt x="8409888" y="3014379"/>
                  </a:lnTo>
                  <a:lnTo>
                    <a:pt x="8410403" y="3007394"/>
                  </a:lnTo>
                  <a:lnTo>
                    <a:pt x="8410575" y="3000375"/>
                  </a:lnTo>
                  <a:lnTo>
                    <a:pt x="8410575" y="152400"/>
                  </a:lnTo>
                  <a:lnTo>
                    <a:pt x="8404422" y="110924"/>
                  </a:lnTo>
                  <a:lnTo>
                    <a:pt x="8386494" y="73022"/>
                  </a:lnTo>
                  <a:lnTo>
                    <a:pt x="8358339" y="41954"/>
                  </a:lnTo>
                  <a:lnTo>
                    <a:pt x="8322374" y="20400"/>
                  </a:lnTo>
                  <a:lnTo>
                    <a:pt x="8281704" y="10211"/>
                  </a:lnTo>
                  <a:lnTo>
                    <a:pt x="8267700" y="9525"/>
                  </a:lnTo>
                  <a:lnTo>
                    <a:pt x="8320234" y="9525"/>
                  </a:lnTo>
                  <a:lnTo>
                    <a:pt x="8364333" y="34533"/>
                  </a:lnTo>
                  <a:lnTo>
                    <a:pt x="8394439" y="67715"/>
                  </a:lnTo>
                  <a:lnTo>
                    <a:pt x="8413574" y="108226"/>
                  </a:lnTo>
                  <a:lnTo>
                    <a:pt x="8420100" y="152400"/>
                  </a:lnTo>
                  <a:lnTo>
                    <a:pt x="8420100" y="3000375"/>
                  </a:lnTo>
                  <a:lnTo>
                    <a:pt x="8419423" y="3014379"/>
                  </a:lnTo>
                  <a:lnTo>
                    <a:pt x="8419374" y="3015387"/>
                  </a:lnTo>
                  <a:lnTo>
                    <a:pt x="8408498" y="3058695"/>
                  </a:lnTo>
                  <a:lnTo>
                    <a:pt x="8385565" y="3097009"/>
                  </a:lnTo>
                  <a:lnTo>
                    <a:pt x="8352384" y="3127114"/>
                  </a:lnTo>
                  <a:lnTo>
                    <a:pt x="8326020" y="3141174"/>
                  </a:lnTo>
                  <a:lnTo>
                    <a:pt x="8320233" y="3143250"/>
                  </a:lnTo>
                  <a:close/>
                </a:path>
              </a:pathLst>
            </a:custGeom>
            <a:solidFill>
              <a:srgbClr val="FFFFFF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9420224" y="2238375"/>
              <a:ext cx="495300" cy="495300"/>
            </a:xfrm>
            <a:custGeom>
              <a:avLst/>
              <a:gdLst/>
              <a:ahLst/>
              <a:cxnLst/>
              <a:rect l="l" t="t" r="r" b="b"/>
              <a:pathLst>
                <a:path w="495300" h="495300">
                  <a:moveTo>
                    <a:pt x="255761" y="495299"/>
                  </a:moveTo>
                  <a:lnTo>
                    <a:pt x="239539" y="495299"/>
                  </a:lnTo>
                  <a:lnTo>
                    <a:pt x="231447" y="494902"/>
                  </a:lnTo>
                  <a:lnTo>
                    <a:pt x="191380" y="488959"/>
                  </a:lnTo>
                  <a:lnTo>
                    <a:pt x="145384" y="473344"/>
                  </a:lnTo>
                  <a:lnTo>
                    <a:pt x="103318" y="449056"/>
                  </a:lnTo>
                  <a:lnTo>
                    <a:pt x="66799" y="417029"/>
                  </a:lnTo>
                  <a:lnTo>
                    <a:pt x="37229" y="378492"/>
                  </a:lnTo>
                  <a:lnTo>
                    <a:pt x="15746" y="334928"/>
                  </a:lnTo>
                  <a:lnTo>
                    <a:pt x="3176" y="288008"/>
                  </a:lnTo>
                  <a:lnTo>
                    <a:pt x="0" y="255760"/>
                  </a:lnTo>
                  <a:lnTo>
                    <a:pt x="0" y="239539"/>
                  </a:lnTo>
                  <a:lnTo>
                    <a:pt x="6340" y="191380"/>
                  </a:lnTo>
                  <a:lnTo>
                    <a:pt x="21954" y="145384"/>
                  </a:lnTo>
                  <a:lnTo>
                    <a:pt x="46241" y="103319"/>
                  </a:lnTo>
                  <a:lnTo>
                    <a:pt x="78270" y="66799"/>
                  </a:lnTo>
                  <a:lnTo>
                    <a:pt x="116806" y="37230"/>
                  </a:lnTo>
                  <a:lnTo>
                    <a:pt x="160372" y="15747"/>
                  </a:lnTo>
                  <a:lnTo>
                    <a:pt x="207290" y="3175"/>
                  </a:lnTo>
                  <a:lnTo>
                    <a:pt x="239539" y="0"/>
                  </a:lnTo>
                  <a:lnTo>
                    <a:pt x="255761" y="0"/>
                  </a:lnTo>
                  <a:lnTo>
                    <a:pt x="303919" y="6340"/>
                  </a:lnTo>
                  <a:lnTo>
                    <a:pt x="349915" y="21954"/>
                  </a:lnTo>
                  <a:lnTo>
                    <a:pt x="391982" y="46242"/>
                  </a:lnTo>
                  <a:lnTo>
                    <a:pt x="428500" y="78270"/>
                  </a:lnTo>
                  <a:lnTo>
                    <a:pt x="458068" y="116806"/>
                  </a:lnTo>
                  <a:lnTo>
                    <a:pt x="479552" y="160371"/>
                  </a:lnTo>
                  <a:lnTo>
                    <a:pt x="492123" y="207290"/>
                  </a:lnTo>
                  <a:lnTo>
                    <a:pt x="495300" y="239539"/>
                  </a:lnTo>
                  <a:lnTo>
                    <a:pt x="495300" y="247649"/>
                  </a:lnTo>
                  <a:lnTo>
                    <a:pt x="495300" y="255760"/>
                  </a:lnTo>
                  <a:lnTo>
                    <a:pt x="488958" y="303918"/>
                  </a:lnTo>
                  <a:lnTo>
                    <a:pt x="473344" y="349914"/>
                  </a:lnTo>
                  <a:lnTo>
                    <a:pt x="449056" y="391980"/>
                  </a:lnTo>
                  <a:lnTo>
                    <a:pt x="417030" y="428499"/>
                  </a:lnTo>
                  <a:lnTo>
                    <a:pt x="378493" y="458069"/>
                  </a:lnTo>
                  <a:lnTo>
                    <a:pt x="334928" y="479552"/>
                  </a:lnTo>
                  <a:lnTo>
                    <a:pt x="288008" y="492123"/>
                  </a:lnTo>
                  <a:lnTo>
                    <a:pt x="263852" y="494902"/>
                  </a:lnTo>
                  <a:lnTo>
                    <a:pt x="255761" y="495299"/>
                  </a:lnTo>
                  <a:close/>
                </a:path>
              </a:pathLst>
            </a:custGeom>
            <a:solidFill>
              <a:srgbClr val="A754F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3" name="object 2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545359" y="2396013"/>
              <a:ext cx="245030" cy="180022"/>
            </a:xfrm>
            <a:prstGeom prst="rect">
              <a:avLst/>
            </a:prstGeom>
          </p:spPr>
        </p:pic>
      </p:grpSp>
      <p:sp>
        <p:nvSpPr>
          <p:cNvPr id="24" name="object 24"/>
          <p:cNvSpPr txBox="1"/>
          <p:nvPr/>
        </p:nvSpPr>
        <p:spPr>
          <a:xfrm>
            <a:off x="9407525" y="2136552"/>
            <a:ext cx="6607175" cy="910590"/>
          </a:xfrm>
          <a:prstGeom prst="rect">
            <a:avLst/>
          </a:prstGeom>
        </p:spPr>
        <p:txBody>
          <a:bodyPr vert="horz" wrap="square" lIns="0" tIns="57150" rIns="0" bIns="0" rtlCol="0">
            <a:spAutoFit/>
          </a:bodyPr>
          <a:lstStyle/>
          <a:p>
            <a:pPr marL="660400">
              <a:lnSpc>
                <a:spcPct val="100000"/>
              </a:lnSpc>
              <a:spcBef>
                <a:spcPts val="450"/>
              </a:spcBef>
            </a:pPr>
            <a:r>
              <a:rPr sz="2000" b="1" spc="-155" dirty="0">
                <a:solidFill>
                  <a:srgbClr val="FFFFFF"/>
                </a:solidFill>
                <a:latin typeface="Arial"/>
                <a:cs typeface="Arial"/>
              </a:rPr>
              <a:t>Red</a:t>
            </a:r>
            <a:r>
              <a:rPr sz="2000" b="1" spc="-10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b="1" spc="-90" dirty="0">
                <a:solidFill>
                  <a:srgbClr val="FFFFFF"/>
                </a:solidFill>
                <a:latin typeface="Arial"/>
                <a:cs typeface="Arial"/>
              </a:rPr>
              <a:t>Privada</a:t>
            </a:r>
            <a:r>
              <a:rPr sz="2000" b="1" spc="-1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50" b="1" spc="-160" dirty="0">
                <a:solidFill>
                  <a:srgbClr val="FFFFFF"/>
                </a:solidFill>
                <a:latin typeface="Microsoft YaHei"/>
                <a:cs typeface="Microsoft YaHei"/>
              </a:rPr>
              <a:t>5</a:t>
            </a:r>
            <a:r>
              <a:rPr sz="2000" b="1" spc="-160" dirty="0">
                <a:solidFill>
                  <a:srgbClr val="FFFFFF"/>
                </a:solidFill>
                <a:latin typeface="Arial"/>
                <a:cs typeface="Arial"/>
              </a:rPr>
              <a:t>G</a:t>
            </a:r>
            <a:r>
              <a:rPr sz="2000" b="1" spc="-1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FFFFFF"/>
                </a:solidFill>
                <a:latin typeface="Arial"/>
                <a:cs typeface="Arial"/>
              </a:rPr>
              <a:t>Industrial</a:t>
            </a:r>
            <a:endParaRPr sz="2000">
              <a:latin typeface="Arial"/>
              <a:cs typeface="Arial"/>
            </a:endParaRPr>
          </a:p>
          <a:p>
            <a:pPr marL="660400">
              <a:lnSpc>
                <a:spcPct val="100000"/>
              </a:lnSpc>
              <a:spcBef>
                <a:spcPts val="250"/>
              </a:spcBef>
            </a:pPr>
            <a:r>
              <a:rPr sz="1300" spc="-10" dirty="0">
                <a:solidFill>
                  <a:srgbClr val="BEDAFE"/>
                </a:solidFill>
                <a:latin typeface="Microsoft Sans Serif"/>
                <a:cs typeface="Microsoft Sans Serif"/>
              </a:rPr>
              <a:t>Telecomunicaciones</a:t>
            </a:r>
            <a:endParaRPr sz="13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840"/>
              </a:spcBef>
            </a:pPr>
            <a:r>
              <a:rPr sz="1300" spc="-10" dirty="0">
                <a:solidFill>
                  <a:srgbClr val="DAE9FE"/>
                </a:solidFill>
                <a:latin typeface="Microsoft Sans Serif"/>
                <a:cs typeface="Microsoft Sans Serif"/>
              </a:rPr>
              <a:t>Despliegue</a:t>
            </a:r>
            <a:r>
              <a:rPr sz="1300" spc="-20" dirty="0">
                <a:solidFill>
                  <a:srgbClr val="DAE9FE"/>
                </a:solidFill>
                <a:latin typeface="Microsoft Sans Serif"/>
                <a:cs typeface="Microsoft Sans Serif"/>
              </a:rPr>
              <a:t> </a:t>
            </a:r>
            <a:r>
              <a:rPr sz="1300" dirty="0">
                <a:solidFill>
                  <a:srgbClr val="DAE9FE"/>
                </a:solidFill>
                <a:latin typeface="Microsoft Sans Serif"/>
                <a:cs typeface="Microsoft Sans Serif"/>
              </a:rPr>
              <a:t>de</a:t>
            </a:r>
            <a:r>
              <a:rPr sz="1300" spc="-15" dirty="0">
                <a:solidFill>
                  <a:srgbClr val="DAE9FE"/>
                </a:solidFill>
                <a:latin typeface="Microsoft Sans Serif"/>
                <a:cs typeface="Microsoft Sans Serif"/>
              </a:rPr>
              <a:t> </a:t>
            </a:r>
            <a:r>
              <a:rPr sz="1300" dirty="0">
                <a:solidFill>
                  <a:srgbClr val="DAE9FE"/>
                </a:solidFill>
                <a:latin typeface="Microsoft Sans Serif"/>
                <a:cs typeface="Microsoft Sans Serif"/>
              </a:rPr>
              <a:t>red</a:t>
            </a:r>
            <a:r>
              <a:rPr sz="1300" spc="-15" dirty="0">
                <a:solidFill>
                  <a:srgbClr val="DAE9FE"/>
                </a:solidFill>
                <a:latin typeface="Microsoft Sans Serif"/>
                <a:cs typeface="Microsoft Sans Serif"/>
              </a:rPr>
              <a:t> </a:t>
            </a:r>
            <a:r>
              <a:rPr sz="1300" spc="-55" dirty="0">
                <a:solidFill>
                  <a:srgbClr val="DAE9FE"/>
                </a:solidFill>
                <a:latin typeface="Microsoft Sans Serif"/>
                <a:cs typeface="Microsoft Sans Serif"/>
              </a:rPr>
              <a:t>5G</a:t>
            </a:r>
            <a:r>
              <a:rPr sz="1300" spc="-10" dirty="0">
                <a:solidFill>
                  <a:srgbClr val="DAE9FE"/>
                </a:solidFill>
                <a:latin typeface="Microsoft Sans Serif"/>
                <a:cs typeface="Microsoft Sans Serif"/>
              </a:rPr>
              <a:t> </a:t>
            </a:r>
            <a:r>
              <a:rPr sz="1300" spc="-75" dirty="0">
                <a:solidFill>
                  <a:srgbClr val="DAE9FE"/>
                </a:solidFill>
                <a:latin typeface="Microsoft Sans Serif"/>
                <a:cs typeface="Microsoft Sans Serif"/>
              </a:rPr>
              <a:t>SA</a:t>
            </a:r>
            <a:r>
              <a:rPr sz="1300" spc="-15" dirty="0">
                <a:solidFill>
                  <a:srgbClr val="DAE9FE"/>
                </a:solidFill>
                <a:latin typeface="Microsoft Sans Serif"/>
                <a:cs typeface="Microsoft Sans Serif"/>
              </a:rPr>
              <a:t> </a:t>
            </a:r>
            <a:r>
              <a:rPr sz="1300" dirty="0">
                <a:solidFill>
                  <a:srgbClr val="DAE9FE"/>
                </a:solidFill>
                <a:latin typeface="Microsoft Sans Serif"/>
                <a:cs typeface="Microsoft Sans Serif"/>
              </a:rPr>
              <a:t>con</a:t>
            </a:r>
            <a:r>
              <a:rPr sz="1300" spc="-15" dirty="0">
                <a:solidFill>
                  <a:srgbClr val="DAE9FE"/>
                </a:solidFill>
                <a:latin typeface="Microsoft Sans Serif"/>
                <a:cs typeface="Microsoft Sans Serif"/>
              </a:rPr>
              <a:t> </a:t>
            </a:r>
            <a:r>
              <a:rPr sz="1300" dirty="0">
                <a:solidFill>
                  <a:srgbClr val="DAE9FE"/>
                </a:solidFill>
                <a:latin typeface="Microsoft Sans Serif"/>
                <a:cs typeface="Microsoft Sans Serif"/>
              </a:rPr>
              <a:t>edge</a:t>
            </a:r>
            <a:r>
              <a:rPr sz="1300" spc="-15" dirty="0">
                <a:solidFill>
                  <a:srgbClr val="DAE9FE"/>
                </a:solidFill>
                <a:latin typeface="Microsoft Sans Serif"/>
                <a:cs typeface="Microsoft Sans Serif"/>
              </a:rPr>
              <a:t> </a:t>
            </a:r>
            <a:r>
              <a:rPr sz="1300" dirty="0">
                <a:solidFill>
                  <a:srgbClr val="DAE9FE"/>
                </a:solidFill>
                <a:latin typeface="Microsoft Sans Serif"/>
                <a:cs typeface="Microsoft Sans Serif"/>
              </a:rPr>
              <a:t>computing</a:t>
            </a:r>
            <a:r>
              <a:rPr sz="1300" spc="-15" dirty="0">
                <a:solidFill>
                  <a:srgbClr val="DAE9FE"/>
                </a:solidFill>
                <a:latin typeface="Microsoft Sans Serif"/>
                <a:cs typeface="Microsoft Sans Serif"/>
              </a:rPr>
              <a:t> </a:t>
            </a:r>
            <a:r>
              <a:rPr sz="1300" dirty="0">
                <a:solidFill>
                  <a:srgbClr val="DAE9FE"/>
                </a:solidFill>
                <a:latin typeface="Microsoft Sans Serif"/>
                <a:cs typeface="Microsoft Sans Serif"/>
              </a:rPr>
              <a:t>para</a:t>
            </a:r>
            <a:r>
              <a:rPr sz="1300" spc="-10" dirty="0">
                <a:solidFill>
                  <a:srgbClr val="DAE9FE"/>
                </a:solidFill>
                <a:latin typeface="Microsoft Sans Serif"/>
                <a:cs typeface="Microsoft Sans Serif"/>
              </a:rPr>
              <a:t> </a:t>
            </a:r>
            <a:r>
              <a:rPr sz="1300" dirty="0">
                <a:solidFill>
                  <a:srgbClr val="DAE9FE"/>
                </a:solidFill>
                <a:latin typeface="Microsoft Sans Serif"/>
                <a:cs typeface="Microsoft Sans Serif"/>
              </a:rPr>
              <a:t>conectividad</a:t>
            </a:r>
            <a:r>
              <a:rPr sz="1300" spc="-15" dirty="0">
                <a:solidFill>
                  <a:srgbClr val="DAE9FE"/>
                </a:solidFill>
                <a:latin typeface="Microsoft Sans Serif"/>
                <a:cs typeface="Microsoft Sans Serif"/>
              </a:rPr>
              <a:t> </a:t>
            </a:r>
            <a:r>
              <a:rPr sz="1300" dirty="0">
                <a:solidFill>
                  <a:srgbClr val="DAE9FE"/>
                </a:solidFill>
                <a:latin typeface="Microsoft Sans Serif"/>
                <a:cs typeface="Microsoft Sans Serif"/>
              </a:rPr>
              <a:t>crítica</a:t>
            </a:r>
            <a:r>
              <a:rPr sz="1300" spc="-15" dirty="0">
                <a:solidFill>
                  <a:srgbClr val="DAE9FE"/>
                </a:solidFill>
                <a:latin typeface="Microsoft Sans Serif"/>
                <a:cs typeface="Microsoft Sans Serif"/>
              </a:rPr>
              <a:t> </a:t>
            </a:r>
            <a:r>
              <a:rPr sz="1300" dirty="0">
                <a:solidFill>
                  <a:srgbClr val="DAE9FE"/>
                </a:solidFill>
                <a:latin typeface="Microsoft Sans Serif"/>
                <a:cs typeface="Microsoft Sans Serif"/>
              </a:rPr>
              <a:t>en</a:t>
            </a:r>
            <a:r>
              <a:rPr sz="1300" spc="-15" dirty="0">
                <a:solidFill>
                  <a:srgbClr val="DAE9FE"/>
                </a:solidFill>
                <a:latin typeface="Microsoft Sans Serif"/>
                <a:cs typeface="Microsoft Sans Serif"/>
              </a:rPr>
              <a:t> </a:t>
            </a:r>
            <a:r>
              <a:rPr sz="1300" dirty="0">
                <a:solidFill>
                  <a:srgbClr val="DAE9FE"/>
                </a:solidFill>
                <a:latin typeface="Microsoft Sans Serif"/>
                <a:cs typeface="Microsoft Sans Serif"/>
              </a:rPr>
              <a:t>puerto</a:t>
            </a:r>
            <a:r>
              <a:rPr sz="1300" spc="-15" dirty="0">
                <a:solidFill>
                  <a:srgbClr val="DAE9FE"/>
                </a:solidFill>
                <a:latin typeface="Microsoft Sans Serif"/>
                <a:cs typeface="Microsoft Sans Serif"/>
              </a:rPr>
              <a:t> </a:t>
            </a:r>
            <a:r>
              <a:rPr sz="1300" spc="-10" dirty="0">
                <a:solidFill>
                  <a:srgbClr val="DAE9FE"/>
                </a:solidFill>
                <a:latin typeface="Microsoft Sans Serif"/>
                <a:cs typeface="Microsoft Sans Serif"/>
              </a:rPr>
              <a:t>logístico.</a:t>
            </a:r>
            <a:endParaRPr sz="1300">
              <a:latin typeface="Microsoft Sans Serif"/>
              <a:cs typeface="Microsoft Sans Serif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9420225" y="3133725"/>
            <a:ext cx="3990975" cy="647700"/>
          </a:xfrm>
          <a:custGeom>
            <a:avLst/>
            <a:gdLst/>
            <a:ahLst/>
            <a:cxnLst/>
            <a:rect l="l" t="t" r="r" b="b"/>
            <a:pathLst>
              <a:path w="3990975" h="647700">
                <a:moveTo>
                  <a:pt x="3919778" y="647699"/>
                </a:moveTo>
                <a:lnTo>
                  <a:pt x="71196" y="647699"/>
                </a:lnTo>
                <a:lnTo>
                  <a:pt x="66241" y="647211"/>
                </a:lnTo>
                <a:lnTo>
                  <a:pt x="29705" y="632078"/>
                </a:lnTo>
                <a:lnTo>
                  <a:pt x="3885" y="596037"/>
                </a:lnTo>
                <a:lnTo>
                  <a:pt x="0" y="576503"/>
                </a:lnTo>
                <a:lnTo>
                  <a:pt x="0" y="571500"/>
                </a:lnTo>
                <a:lnTo>
                  <a:pt x="0" y="71196"/>
                </a:lnTo>
                <a:lnTo>
                  <a:pt x="15621" y="29705"/>
                </a:lnTo>
                <a:lnTo>
                  <a:pt x="51661" y="3885"/>
                </a:lnTo>
                <a:lnTo>
                  <a:pt x="71196" y="0"/>
                </a:lnTo>
                <a:lnTo>
                  <a:pt x="3919778" y="0"/>
                </a:lnTo>
                <a:lnTo>
                  <a:pt x="3961268" y="15621"/>
                </a:lnTo>
                <a:lnTo>
                  <a:pt x="3987088" y="51661"/>
                </a:lnTo>
                <a:lnTo>
                  <a:pt x="3990974" y="71196"/>
                </a:lnTo>
                <a:lnTo>
                  <a:pt x="3990974" y="576503"/>
                </a:lnTo>
                <a:lnTo>
                  <a:pt x="3975353" y="617994"/>
                </a:lnTo>
                <a:lnTo>
                  <a:pt x="3939311" y="643813"/>
                </a:lnTo>
                <a:lnTo>
                  <a:pt x="3924733" y="647211"/>
                </a:lnTo>
                <a:lnTo>
                  <a:pt x="3919778" y="647699"/>
                </a:lnTo>
                <a:close/>
              </a:path>
            </a:pathLst>
          </a:custGeom>
          <a:solidFill>
            <a:srgbClr val="16A24A">
              <a:alpha val="301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10958760" y="3140139"/>
            <a:ext cx="913765" cy="560070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84455">
              <a:lnSpc>
                <a:spcPct val="100000"/>
              </a:lnSpc>
              <a:spcBef>
                <a:spcPts val="400"/>
              </a:spcBef>
            </a:pPr>
            <a:r>
              <a:rPr sz="1950" b="1" spc="45" dirty="0">
                <a:solidFill>
                  <a:srgbClr val="4ADE80"/>
                </a:solidFill>
                <a:latin typeface="Arial"/>
                <a:cs typeface="Arial"/>
              </a:rPr>
              <a:t>99.9%</a:t>
            </a:r>
            <a:endParaRPr sz="19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85"/>
              </a:spcBef>
            </a:pPr>
            <a:r>
              <a:rPr sz="115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Disponibilidad</a:t>
            </a:r>
            <a:endParaRPr sz="1150">
              <a:latin typeface="Microsoft Sans Serif"/>
              <a:cs typeface="Microsoft Sans Serif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13525498" y="3133725"/>
            <a:ext cx="3990975" cy="647700"/>
          </a:xfrm>
          <a:custGeom>
            <a:avLst/>
            <a:gdLst/>
            <a:ahLst/>
            <a:cxnLst/>
            <a:rect l="l" t="t" r="r" b="b"/>
            <a:pathLst>
              <a:path w="3990975" h="647700">
                <a:moveTo>
                  <a:pt x="3919779" y="647699"/>
                </a:moveTo>
                <a:lnTo>
                  <a:pt x="71196" y="647699"/>
                </a:lnTo>
                <a:lnTo>
                  <a:pt x="66241" y="647211"/>
                </a:lnTo>
                <a:lnTo>
                  <a:pt x="29704" y="632078"/>
                </a:lnTo>
                <a:lnTo>
                  <a:pt x="3884" y="596037"/>
                </a:lnTo>
                <a:lnTo>
                  <a:pt x="0" y="576503"/>
                </a:lnTo>
                <a:lnTo>
                  <a:pt x="0" y="571500"/>
                </a:lnTo>
                <a:lnTo>
                  <a:pt x="0" y="71196"/>
                </a:lnTo>
                <a:lnTo>
                  <a:pt x="15620" y="29705"/>
                </a:lnTo>
                <a:lnTo>
                  <a:pt x="51661" y="3885"/>
                </a:lnTo>
                <a:lnTo>
                  <a:pt x="71196" y="0"/>
                </a:lnTo>
                <a:lnTo>
                  <a:pt x="3919779" y="0"/>
                </a:lnTo>
                <a:lnTo>
                  <a:pt x="3961268" y="15621"/>
                </a:lnTo>
                <a:lnTo>
                  <a:pt x="3987087" y="51661"/>
                </a:lnTo>
                <a:lnTo>
                  <a:pt x="3990975" y="71196"/>
                </a:lnTo>
                <a:lnTo>
                  <a:pt x="3990975" y="576503"/>
                </a:lnTo>
                <a:lnTo>
                  <a:pt x="3975353" y="617994"/>
                </a:lnTo>
                <a:lnTo>
                  <a:pt x="3939311" y="643813"/>
                </a:lnTo>
                <a:lnTo>
                  <a:pt x="3924733" y="647211"/>
                </a:lnTo>
                <a:lnTo>
                  <a:pt x="3919779" y="647699"/>
                </a:lnTo>
                <a:close/>
              </a:path>
            </a:pathLst>
          </a:custGeom>
          <a:solidFill>
            <a:srgbClr val="16A24A">
              <a:alpha val="301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15191283" y="3140139"/>
            <a:ext cx="659765" cy="560070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0"/>
              </a:spcBef>
            </a:pPr>
            <a:r>
              <a:rPr sz="1950" b="1" spc="-20" dirty="0">
                <a:solidFill>
                  <a:srgbClr val="4ADE80"/>
                </a:solidFill>
                <a:latin typeface="Arial"/>
                <a:cs typeface="Arial"/>
              </a:rPr>
              <a:t>&lt;5ms</a:t>
            </a:r>
            <a:endParaRPr sz="1950">
              <a:latin typeface="Arial"/>
              <a:cs typeface="Arial"/>
            </a:endParaRPr>
          </a:p>
          <a:p>
            <a:pPr marL="62865">
              <a:lnSpc>
                <a:spcPct val="100000"/>
              </a:lnSpc>
              <a:spcBef>
                <a:spcPts val="185"/>
              </a:spcBef>
            </a:pPr>
            <a:r>
              <a:rPr sz="115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Latencia</a:t>
            </a:r>
            <a:endParaRPr sz="1150">
              <a:latin typeface="Microsoft Sans Serif"/>
              <a:cs typeface="Microsoft Sans Serif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9420225" y="3895725"/>
            <a:ext cx="3990975" cy="647700"/>
          </a:xfrm>
          <a:custGeom>
            <a:avLst/>
            <a:gdLst/>
            <a:ahLst/>
            <a:cxnLst/>
            <a:rect l="l" t="t" r="r" b="b"/>
            <a:pathLst>
              <a:path w="3990975" h="647700">
                <a:moveTo>
                  <a:pt x="3919778" y="647699"/>
                </a:moveTo>
                <a:lnTo>
                  <a:pt x="71196" y="647699"/>
                </a:lnTo>
                <a:lnTo>
                  <a:pt x="66241" y="647211"/>
                </a:lnTo>
                <a:lnTo>
                  <a:pt x="29705" y="632077"/>
                </a:lnTo>
                <a:lnTo>
                  <a:pt x="3885" y="596036"/>
                </a:lnTo>
                <a:lnTo>
                  <a:pt x="0" y="576502"/>
                </a:lnTo>
                <a:lnTo>
                  <a:pt x="0" y="571499"/>
                </a:lnTo>
                <a:lnTo>
                  <a:pt x="0" y="71196"/>
                </a:lnTo>
                <a:lnTo>
                  <a:pt x="15621" y="29704"/>
                </a:lnTo>
                <a:lnTo>
                  <a:pt x="51661" y="3884"/>
                </a:lnTo>
                <a:lnTo>
                  <a:pt x="71196" y="0"/>
                </a:lnTo>
                <a:lnTo>
                  <a:pt x="3919778" y="0"/>
                </a:lnTo>
                <a:lnTo>
                  <a:pt x="3961268" y="15621"/>
                </a:lnTo>
                <a:lnTo>
                  <a:pt x="3987088" y="51661"/>
                </a:lnTo>
                <a:lnTo>
                  <a:pt x="3990974" y="71196"/>
                </a:lnTo>
                <a:lnTo>
                  <a:pt x="3990974" y="576502"/>
                </a:lnTo>
                <a:lnTo>
                  <a:pt x="3975353" y="617993"/>
                </a:lnTo>
                <a:lnTo>
                  <a:pt x="3939311" y="643813"/>
                </a:lnTo>
                <a:lnTo>
                  <a:pt x="3924733" y="647211"/>
                </a:lnTo>
                <a:lnTo>
                  <a:pt x="3919778" y="647699"/>
                </a:lnTo>
                <a:close/>
              </a:path>
            </a:pathLst>
          </a:custGeom>
          <a:solidFill>
            <a:srgbClr val="16A24A">
              <a:alpha val="301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10819457" y="3902139"/>
            <a:ext cx="1192530" cy="560070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400"/>
              </a:spcBef>
            </a:pPr>
            <a:r>
              <a:rPr sz="1950" b="1" spc="90" dirty="0">
                <a:solidFill>
                  <a:srgbClr val="4ADE80"/>
                </a:solidFill>
                <a:latin typeface="Arial"/>
                <a:cs typeface="Arial"/>
              </a:rPr>
              <a:t>40%</a:t>
            </a:r>
            <a:endParaRPr sz="19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85"/>
              </a:spcBef>
            </a:pPr>
            <a:r>
              <a:rPr sz="115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Mejora </a:t>
            </a:r>
            <a:r>
              <a:rPr sz="115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throughput</a:t>
            </a:r>
            <a:endParaRPr sz="1150">
              <a:latin typeface="Microsoft Sans Serif"/>
              <a:cs typeface="Microsoft Sans Serif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13525498" y="3895725"/>
            <a:ext cx="3990975" cy="647700"/>
          </a:xfrm>
          <a:custGeom>
            <a:avLst/>
            <a:gdLst/>
            <a:ahLst/>
            <a:cxnLst/>
            <a:rect l="l" t="t" r="r" b="b"/>
            <a:pathLst>
              <a:path w="3990975" h="647700">
                <a:moveTo>
                  <a:pt x="3919779" y="647699"/>
                </a:moveTo>
                <a:lnTo>
                  <a:pt x="71196" y="647699"/>
                </a:lnTo>
                <a:lnTo>
                  <a:pt x="66241" y="647211"/>
                </a:lnTo>
                <a:lnTo>
                  <a:pt x="29704" y="632077"/>
                </a:lnTo>
                <a:lnTo>
                  <a:pt x="3884" y="596036"/>
                </a:lnTo>
                <a:lnTo>
                  <a:pt x="0" y="576502"/>
                </a:lnTo>
                <a:lnTo>
                  <a:pt x="0" y="571499"/>
                </a:lnTo>
                <a:lnTo>
                  <a:pt x="0" y="71196"/>
                </a:lnTo>
                <a:lnTo>
                  <a:pt x="15620" y="29704"/>
                </a:lnTo>
                <a:lnTo>
                  <a:pt x="51661" y="3884"/>
                </a:lnTo>
                <a:lnTo>
                  <a:pt x="71196" y="0"/>
                </a:lnTo>
                <a:lnTo>
                  <a:pt x="3919779" y="0"/>
                </a:lnTo>
                <a:lnTo>
                  <a:pt x="3961268" y="15621"/>
                </a:lnTo>
                <a:lnTo>
                  <a:pt x="3987087" y="51661"/>
                </a:lnTo>
                <a:lnTo>
                  <a:pt x="3990975" y="71196"/>
                </a:lnTo>
                <a:lnTo>
                  <a:pt x="3990975" y="576502"/>
                </a:lnTo>
                <a:lnTo>
                  <a:pt x="3975353" y="617993"/>
                </a:lnTo>
                <a:lnTo>
                  <a:pt x="3939311" y="643813"/>
                </a:lnTo>
                <a:lnTo>
                  <a:pt x="3924733" y="647211"/>
                </a:lnTo>
                <a:lnTo>
                  <a:pt x="3919779" y="647699"/>
                </a:lnTo>
                <a:close/>
              </a:path>
            </a:pathLst>
          </a:custGeom>
          <a:solidFill>
            <a:srgbClr val="16A24A">
              <a:alpha val="301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 txBox="1"/>
          <p:nvPr/>
        </p:nvSpPr>
        <p:spPr>
          <a:xfrm>
            <a:off x="15123864" y="3919497"/>
            <a:ext cx="794385" cy="504825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459"/>
              </a:spcBef>
            </a:pPr>
            <a:r>
              <a:rPr sz="1450" b="1" spc="-20" dirty="0">
                <a:solidFill>
                  <a:srgbClr val="4ADE80"/>
                </a:solidFill>
                <a:latin typeface="Arial"/>
                <a:cs typeface="Arial"/>
              </a:rPr>
              <a:t>100%</a:t>
            </a:r>
            <a:endParaRPr sz="14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285"/>
              </a:spcBef>
            </a:pPr>
            <a:r>
              <a:rPr sz="115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Trazabilidad</a:t>
            </a:r>
            <a:endParaRPr sz="1150">
              <a:latin typeface="Microsoft Sans Serif"/>
              <a:cs typeface="Microsoft Sans Serif"/>
            </a:endParaRPr>
          </a:p>
        </p:txBody>
      </p:sp>
      <p:sp>
        <p:nvSpPr>
          <p:cNvPr id="33" name="object 33"/>
          <p:cNvSpPr/>
          <p:nvPr/>
        </p:nvSpPr>
        <p:spPr>
          <a:xfrm>
            <a:off x="9420225" y="4705350"/>
            <a:ext cx="8096250" cy="342900"/>
          </a:xfrm>
          <a:custGeom>
            <a:avLst/>
            <a:gdLst/>
            <a:ahLst/>
            <a:cxnLst/>
            <a:rect l="l" t="t" r="r" b="b"/>
            <a:pathLst>
              <a:path w="8096250" h="342900">
                <a:moveTo>
                  <a:pt x="8025053" y="342900"/>
                </a:moveTo>
                <a:lnTo>
                  <a:pt x="71196" y="342900"/>
                </a:lnTo>
                <a:lnTo>
                  <a:pt x="66241" y="342411"/>
                </a:lnTo>
                <a:lnTo>
                  <a:pt x="29705" y="327277"/>
                </a:lnTo>
                <a:lnTo>
                  <a:pt x="3885" y="291237"/>
                </a:lnTo>
                <a:lnTo>
                  <a:pt x="0" y="271702"/>
                </a:lnTo>
                <a:lnTo>
                  <a:pt x="0" y="266700"/>
                </a:lnTo>
                <a:lnTo>
                  <a:pt x="0" y="71196"/>
                </a:lnTo>
                <a:lnTo>
                  <a:pt x="15621" y="29704"/>
                </a:lnTo>
                <a:lnTo>
                  <a:pt x="51661" y="3885"/>
                </a:lnTo>
                <a:lnTo>
                  <a:pt x="71196" y="0"/>
                </a:lnTo>
                <a:lnTo>
                  <a:pt x="8025053" y="0"/>
                </a:lnTo>
                <a:lnTo>
                  <a:pt x="8066542" y="15621"/>
                </a:lnTo>
                <a:lnTo>
                  <a:pt x="8092362" y="51661"/>
                </a:lnTo>
                <a:lnTo>
                  <a:pt x="8096249" y="71196"/>
                </a:lnTo>
                <a:lnTo>
                  <a:pt x="8096249" y="271702"/>
                </a:lnTo>
                <a:lnTo>
                  <a:pt x="8080627" y="313194"/>
                </a:lnTo>
                <a:lnTo>
                  <a:pt x="8044585" y="339013"/>
                </a:lnTo>
                <a:lnTo>
                  <a:pt x="8030007" y="342411"/>
                </a:lnTo>
                <a:lnTo>
                  <a:pt x="8025053" y="342900"/>
                </a:lnTo>
                <a:close/>
              </a:path>
            </a:pathLst>
          </a:custGeom>
          <a:solidFill>
            <a:srgbClr val="000000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 txBox="1"/>
          <p:nvPr/>
        </p:nvSpPr>
        <p:spPr>
          <a:xfrm>
            <a:off x="12510592" y="4761504"/>
            <a:ext cx="1915795" cy="2057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150" b="1" spc="-45" dirty="0">
                <a:solidFill>
                  <a:srgbClr val="BEDAFE"/>
                </a:solidFill>
                <a:latin typeface="Arial"/>
                <a:cs typeface="Arial"/>
              </a:rPr>
              <a:t>Integración</a:t>
            </a:r>
            <a:r>
              <a:rPr sz="1150" b="1" spc="-35" dirty="0">
                <a:solidFill>
                  <a:srgbClr val="BEDAFE"/>
                </a:solidFill>
                <a:latin typeface="Arial"/>
                <a:cs typeface="Arial"/>
              </a:rPr>
              <a:t> </a:t>
            </a:r>
            <a:r>
              <a:rPr sz="1150" b="1" spc="-45" dirty="0">
                <a:solidFill>
                  <a:srgbClr val="BEDAFE"/>
                </a:solidFill>
                <a:latin typeface="Arial"/>
                <a:cs typeface="Arial"/>
              </a:rPr>
              <a:t>turnkey</a:t>
            </a:r>
            <a:r>
              <a:rPr sz="1150" b="1" spc="-30" dirty="0">
                <a:solidFill>
                  <a:srgbClr val="BEDAFE"/>
                </a:solidFill>
                <a:latin typeface="Arial"/>
                <a:cs typeface="Arial"/>
              </a:rPr>
              <a:t> </a:t>
            </a:r>
            <a:r>
              <a:rPr sz="1150" b="1" spc="-40" dirty="0">
                <a:solidFill>
                  <a:srgbClr val="BEDAFE"/>
                </a:solidFill>
                <a:latin typeface="Arial"/>
                <a:cs typeface="Arial"/>
              </a:rPr>
              <a:t>completa</a:t>
            </a:r>
            <a:endParaRPr sz="1150">
              <a:latin typeface="Arial"/>
              <a:cs typeface="Arial"/>
            </a:endParaRPr>
          </a:p>
        </p:txBody>
      </p:sp>
      <p:grpSp>
        <p:nvGrpSpPr>
          <p:cNvPr id="35" name="object 35"/>
          <p:cNvGrpSpPr/>
          <p:nvPr/>
        </p:nvGrpSpPr>
        <p:grpSpPr>
          <a:xfrm>
            <a:off x="609600" y="5438775"/>
            <a:ext cx="8420100" cy="3152775"/>
            <a:chOff x="609600" y="5438775"/>
            <a:chExt cx="8420100" cy="3152775"/>
          </a:xfrm>
        </p:grpSpPr>
        <p:sp>
          <p:nvSpPr>
            <p:cNvPr id="36" name="object 36"/>
            <p:cNvSpPr/>
            <p:nvPr/>
          </p:nvSpPr>
          <p:spPr>
            <a:xfrm>
              <a:off x="609600" y="5438775"/>
              <a:ext cx="8420100" cy="3152775"/>
            </a:xfrm>
            <a:custGeom>
              <a:avLst/>
              <a:gdLst/>
              <a:ahLst/>
              <a:cxnLst/>
              <a:rect l="l" t="t" r="r" b="b"/>
              <a:pathLst>
                <a:path w="8420100" h="3152775">
                  <a:moveTo>
                    <a:pt x="8267700" y="3152775"/>
                  </a:moveTo>
                  <a:lnTo>
                    <a:pt x="152400" y="3152775"/>
                  </a:lnTo>
                  <a:lnTo>
                    <a:pt x="137387" y="3152049"/>
                  </a:lnTo>
                  <a:lnTo>
                    <a:pt x="94079" y="3141174"/>
                  </a:lnTo>
                  <a:lnTo>
                    <a:pt x="55765" y="3118240"/>
                  </a:lnTo>
                  <a:lnTo>
                    <a:pt x="25660" y="3085059"/>
                  </a:lnTo>
                  <a:lnTo>
                    <a:pt x="6525" y="3044548"/>
                  </a:lnTo>
                  <a:lnTo>
                    <a:pt x="0" y="3000375"/>
                  </a:lnTo>
                  <a:lnTo>
                    <a:pt x="0" y="152400"/>
                  </a:lnTo>
                  <a:lnTo>
                    <a:pt x="6525" y="108226"/>
                  </a:lnTo>
                  <a:lnTo>
                    <a:pt x="25660" y="67715"/>
                  </a:lnTo>
                  <a:lnTo>
                    <a:pt x="55765" y="34533"/>
                  </a:lnTo>
                  <a:lnTo>
                    <a:pt x="94079" y="11600"/>
                  </a:lnTo>
                  <a:lnTo>
                    <a:pt x="137387" y="725"/>
                  </a:lnTo>
                  <a:lnTo>
                    <a:pt x="152400" y="0"/>
                  </a:lnTo>
                  <a:lnTo>
                    <a:pt x="8267700" y="0"/>
                  </a:lnTo>
                  <a:lnTo>
                    <a:pt x="8311872" y="6525"/>
                  </a:lnTo>
                  <a:lnTo>
                    <a:pt x="8352383" y="25660"/>
                  </a:lnTo>
                  <a:lnTo>
                    <a:pt x="8385565" y="55765"/>
                  </a:lnTo>
                  <a:lnTo>
                    <a:pt x="8408498" y="94079"/>
                  </a:lnTo>
                  <a:lnTo>
                    <a:pt x="8419374" y="137387"/>
                  </a:lnTo>
                  <a:lnTo>
                    <a:pt x="8420100" y="152400"/>
                  </a:lnTo>
                  <a:lnTo>
                    <a:pt x="8420100" y="3000375"/>
                  </a:lnTo>
                  <a:lnTo>
                    <a:pt x="8413573" y="3044548"/>
                  </a:lnTo>
                  <a:lnTo>
                    <a:pt x="8394438" y="3085059"/>
                  </a:lnTo>
                  <a:lnTo>
                    <a:pt x="8364333" y="3118240"/>
                  </a:lnTo>
                  <a:lnTo>
                    <a:pt x="8326020" y="3141174"/>
                  </a:lnTo>
                  <a:lnTo>
                    <a:pt x="8282712" y="3152049"/>
                  </a:lnTo>
                  <a:lnTo>
                    <a:pt x="8267700" y="3152775"/>
                  </a:lnTo>
                  <a:close/>
                </a:path>
              </a:pathLst>
            </a:custGeom>
            <a:solidFill>
              <a:srgbClr val="FFFFFF">
                <a:alpha val="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609600" y="5438775"/>
              <a:ext cx="8420100" cy="3152775"/>
            </a:xfrm>
            <a:custGeom>
              <a:avLst/>
              <a:gdLst/>
              <a:ahLst/>
              <a:cxnLst/>
              <a:rect l="l" t="t" r="r" b="b"/>
              <a:pathLst>
                <a:path w="8420100" h="3152775">
                  <a:moveTo>
                    <a:pt x="8267700" y="3152775"/>
                  </a:moveTo>
                  <a:lnTo>
                    <a:pt x="152400" y="3152775"/>
                  </a:lnTo>
                  <a:lnTo>
                    <a:pt x="137387" y="3152049"/>
                  </a:lnTo>
                  <a:lnTo>
                    <a:pt x="94079" y="3141174"/>
                  </a:lnTo>
                  <a:lnTo>
                    <a:pt x="55765" y="3118241"/>
                  </a:lnTo>
                  <a:lnTo>
                    <a:pt x="25660" y="3085059"/>
                  </a:lnTo>
                  <a:lnTo>
                    <a:pt x="6525" y="3044548"/>
                  </a:lnTo>
                  <a:lnTo>
                    <a:pt x="0" y="3000375"/>
                  </a:lnTo>
                  <a:lnTo>
                    <a:pt x="0" y="152400"/>
                  </a:lnTo>
                  <a:lnTo>
                    <a:pt x="6525" y="108226"/>
                  </a:lnTo>
                  <a:lnTo>
                    <a:pt x="25660" y="67715"/>
                  </a:lnTo>
                  <a:lnTo>
                    <a:pt x="55765" y="34533"/>
                  </a:lnTo>
                  <a:lnTo>
                    <a:pt x="94079" y="11600"/>
                  </a:lnTo>
                  <a:lnTo>
                    <a:pt x="137387" y="725"/>
                  </a:lnTo>
                  <a:lnTo>
                    <a:pt x="152400" y="0"/>
                  </a:lnTo>
                  <a:lnTo>
                    <a:pt x="8267700" y="0"/>
                  </a:lnTo>
                  <a:lnTo>
                    <a:pt x="8282712" y="725"/>
                  </a:lnTo>
                  <a:lnTo>
                    <a:pt x="8297436" y="2900"/>
                  </a:lnTo>
                  <a:lnTo>
                    <a:pt x="8311872" y="6525"/>
                  </a:lnTo>
                  <a:lnTo>
                    <a:pt x="8320234" y="9525"/>
                  </a:lnTo>
                  <a:lnTo>
                    <a:pt x="152400" y="9525"/>
                  </a:lnTo>
                  <a:lnTo>
                    <a:pt x="145380" y="9696"/>
                  </a:lnTo>
                  <a:lnTo>
                    <a:pt x="104274" y="17872"/>
                  </a:lnTo>
                  <a:lnTo>
                    <a:pt x="67282" y="37645"/>
                  </a:lnTo>
                  <a:lnTo>
                    <a:pt x="37645" y="67281"/>
                  </a:lnTo>
                  <a:lnTo>
                    <a:pt x="17873" y="104273"/>
                  </a:lnTo>
                  <a:lnTo>
                    <a:pt x="10335" y="137387"/>
                  </a:lnTo>
                  <a:lnTo>
                    <a:pt x="10211" y="138395"/>
                  </a:lnTo>
                  <a:lnTo>
                    <a:pt x="9696" y="145380"/>
                  </a:lnTo>
                  <a:lnTo>
                    <a:pt x="9525" y="152400"/>
                  </a:lnTo>
                  <a:lnTo>
                    <a:pt x="9525" y="3000375"/>
                  </a:lnTo>
                  <a:lnTo>
                    <a:pt x="9696" y="3007394"/>
                  </a:lnTo>
                  <a:lnTo>
                    <a:pt x="17873" y="3048500"/>
                  </a:lnTo>
                  <a:lnTo>
                    <a:pt x="37645" y="3085492"/>
                  </a:lnTo>
                  <a:lnTo>
                    <a:pt x="67281" y="3115127"/>
                  </a:lnTo>
                  <a:lnTo>
                    <a:pt x="104274" y="3134901"/>
                  </a:lnTo>
                  <a:lnTo>
                    <a:pt x="145380" y="3143078"/>
                  </a:lnTo>
                  <a:lnTo>
                    <a:pt x="152400" y="3143250"/>
                  </a:lnTo>
                  <a:lnTo>
                    <a:pt x="8320233" y="3143250"/>
                  </a:lnTo>
                  <a:lnTo>
                    <a:pt x="8311872" y="3146249"/>
                  </a:lnTo>
                  <a:lnTo>
                    <a:pt x="8297436" y="3149874"/>
                  </a:lnTo>
                  <a:lnTo>
                    <a:pt x="8282712" y="3152049"/>
                  </a:lnTo>
                  <a:lnTo>
                    <a:pt x="8267700" y="3152775"/>
                  </a:lnTo>
                  <a:close/>
                </a:path>
                <a:path w="8420100" h="3152775">
                  <a:moveTo>
                    <a:pt x="8320233" y="3143250"/>
                  </a:moveTo>
                  <a:lnTo>
                    <a:pt x="8267700" y="3143250"/>
                  </a:lnTo>
                  <a:lnTo>
                    <a:pt x="8274719" y="3143078"/>
                  </a:lnTo>
                  <a:lnTo>
                    <a:pt x="8281704" y="3142563"/>
                  </a:lnTo>
                  <a:lnTo>
                    <a:pt x="8322374" y="3132373"/>
                  </a:lnTo>
                  <a:lnTo>
                    <a:pt x="8358339" y="3110819"/>
                  </a:lnTo>
                  <a:lnTo>
                    <a:pt x="8386496" y="3079751"/>
                  </a:lnTo>
                  <a:lnTo>
                    <a:pt x="8404424" y="3041850"/>
                  </a:lnTo>
                  <a:lnTo>
                    <a:pt x="8409764" y="3015387"/>
                  </a:lnTo>
                  <a:lnTo>
                    <a:pt x="8409888" y="3014379"/>
                  </a:lnTo>
                  <a:lnTo>
                    <a:pt x="8410403" y="3007394"/>
                  </a:lnTo>
                  <a:lnTo>
                    <a:pt x="8410575" y="3000375"/>
                  </a:lnTo>
                  <a:lnTo>
                    <a:pt x="8410575" y="152400"/>
                  </a:lnTo>
                  <a:lnTo>
                    <a:pt x="8404423" y="110924"/>
                  </a:lnTo>
                  <a:lnTo>
                    <a:pt x="8386495" y="73022"/>
                  </a:lnTo>
                  <a:lnTo>
                    <a:pt x="8358340" y="41954"/>
                  </a:lnTo>
                  <a:lnTo>
                    <a:pt x="8322375" y="20399"/>
                  </a:lnTo>
                  <a:lnTo>
                    <a:pt x="8281704" y="10211"/>
                  </a:lnTo>
                  <a:lnTo>
                    <a:pt x="8267700" y="9525"/>
                  </a:lnTo>
                  <a:lnTo>
                    <a:pt x="8320234" y="9525"/>
                  </a:lnTo>
                  <a:lnTo>
                    <a:pt x="8364333" y="34533"/>
                  </a:lnTo>
                  <a:lnTo>
                    <a:pt x="8394439" y="67715"/>
                  </a:lnTo>
                  <a:lnTo>
                    <a:pt x="8413574" y="108226"/>
                  </a:lnTo>
                  <a:lnTo>
                    <a:pt x="8420100" y="152400"/>
                  </a:lnTo>
                  <a:lnTo>
                    <a:pt x="8420100" y="3000375"/>
                  </a:lnTo>
                  <a:lnTo>
                    <a:pt x="8413574" y="3044548"/>
                  </a:lnTo>
                  <a:lnTo>
                    <a:pt x="8394439" y="3085059"/>
                  </a:lnTo>
                  <a:lnTo>
                    <a:pt x="8364333" y="3118241"/>
                  </a:lnTo>
                  <a:lnTo>
                    <a:pt x="8326020" y="3141174"/>
                  </a:lnTo>
                  <a:lnTo>
                    <a:pt x="8320233" y="3143250"/>
                  </a:lnTo>
                  <a:close/>
                </a:path>
              </a:pathLst>
            </a:custGeom>
            <a:solidFill>
              <a:srgbClr val="FFFFFF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771524" y="5619750"/>
              <a:ext cx="495300" cy="495300"/>
            </a:xfrm>
            <a:custGeom>
              <a:avLst/>
              <a:gdLst/>
              <a:ahLst/>
              <a:cxnLst/>
              <a:rect l="l" t="t" r="r" b="b"/>
              <a:pathLst>
                <a:path w="495300" h="495300">
                  <a:moveTo>
                    <a:pt x="255760" y="495299"/>
                  </a:moveTo>
                  <a:lnTo>
                    <a:pt x="239539" y="495299"/>
                  </a:lnTo>
                  <a:lnTo>
                    <a:pt x="231447" y="494902"/>
                  </a:lnTo>
                  <a:lnTo>
                    <a:pt x="191380" y="488959"/>
                  </a:lnTo>
                  <a:lnTo>
                    <a:pt x="145384" y="473344"/>
                  </a:lnTo>
                  <a:lnTo>
                    <a:pt x="103319" y="449056"/>
                  </a:lnTo>
                  <a:lnTo>
                    <a:pt x="66799" y="417029"/>
                  </a:lnTo>
                  <a:lnTo>
                    <a:pt x="37230" y="378492"/>
                  </a:lnTo>
                  <a:lnTo>
                    <a:pt x="15747" y="334927"/>
                  </a:lnTo>
                  <a:lnTo>
                    <a:pt x="3176" y="288009"/>
                  </a:lnTo>
                  <a:lnTo>
                    <a:pt x="0" y="255761"/>
                  </a:lnTo>
                  <a:lnTo>
                    <a:pt x="0" y="239539"/>
                  </a:lnTo>
                  <a:lnTo>
                    <a:pt x="6340" y="191380"/>
                  </a:lnTo>
                  <a:lnTo>
                    <a:pt x="21955" y="145384"/>
                  </a:lnTo>
                  <a:lnTo>
                    <a:pt x="46242" y="103318"/>
                  </a:lnTo>
                  <a:lnTo>
                    <a:pt x="78270" y="66799"/>
                  </a:lnTo>
                  <a:lnTo>
                    <a:pt x="116806" y="37229"/>
                  </a:lnTo>
                  <a:lnTo>
                    <a:pt x="160371" y="15746"/>
                  </a:lnTo>
                  <a:lnTo>
                    <a:pt x="207290" y="3176"/>
                  </a:lnTo>
                  <a:lnTo>
                    <a:pt x="239539" y="0"/>
                  </a:lnTo>
                  <a:lnTo>
                    <a:pt x="255760" y="0"/>
                  </a:lnTo>
                  <a:lnTo>
                    <a:pt x="303919" y="6340"/>
                  </a:lnTo>
                  <a:lnTo>
                    <a:pt x="349914" y="21954"/>
                  </a:lnTo>
                  <a:lnTo>
                    <a:pt x="391980" y="46242"/>
                  </a:lnTo>
                  <a:lnTo>
                    <a:pt x="428500" y="78269"/>
                  </a:lnTo>
                  <a:lnTo>
                    <a:pt x="458069" y="116806"/>
                  </a:lnTo>
                  <a:lnTo>
                    <a:pt x="479552" y="160372"/>
                  </a:lnTo>
                  <a:lnTo>
                    <a:pt x="492123" y="207290"/>
                  </a:lnTo>
                  <a:lnTo>
                    <a:pt x="495300" y="239539"/>
                  </a:lnTo>
                  <a:lnTo>
                    <a:pt x="495300" y="247650"/>
                  </a:lnTo>
                  <a:lnTo>
                    <a:pt x="495300" y="255761"/>
                  </a:lnTo>
                  <a:lnTo>
                    <a:pt x="488959" y="303918"/>
                  </a:lnTo>
                  <a:lnTo>
                    <a:pt x="473344" y="349914"/>
                  </a:lnTo>
                  <a:lnTo>
                    <a:pt x="449057" y="391980"/>
                  </a:lnTo>
                  <a:lnTo>
                    <a:pt x="417029" y="428499"/>
                  </a:lnTo>
                  <a:lnTo>
                    <a:pt x="378492" y="458069"/>
                  </a:lnTo>
                  <a:lnTo>
                    <a:pt x="334928" y="479552"/>
                  </a:lnTo>
                  <a:lnTo>
                    <a:pt x="288009" y="492124"/>
                  </a:lnTo>
                  <a:lnTo>
                    <a:pt x="263852" y="494902"/>
                  </a:lnTo>
                  <a:lnTo>
                    <a:pt x="255760" y="495299"/>
                  </a:lnTo>
                  <a:close/>
                </a:path>
              </a:pathLst>
            </a:custGeom>
            <a:solidFill>
              <a:srgbClr val="EF444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9" name="object 3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19162" y="5745157"/>
              <a:ext cx="200025" cy="244769"/>
            </a:xfrm>
            <a:prstGeom prst="rect">
              <a:avLst/>
            </a:prstGeom>
          </p:spPr>
        </p:pic>
      </p:grpSp>
      <p:sp>
        <p:nvSpPr>
          <p:cNvPr id="40" name="object 40"/>
          <p:cNvSpPr txBox="1"/>
          <p:nvPr/>
        </p:nvSpPr>
        <p:spPr>
          <a:xfrm>
            <a:off x="758825" y="5517927"/>
            <a:ext cx="6903084" cy="910590"/>
          </a:xfrm>
          <a:prstGeom prst="rect">
            <a:avLst/>
          </a:prstGeom>
        </p:spPr>
        <p:txBody>
          <a:bodyPr vert="horz" wrap="square" lIns="0" tIns="57150" rIns="0" bIns="0" rtlCol="0">
            <a:spAutoFit/>
          </a:bodyPr>
          <a:lstStyle/>
          <a:p>
            <a:pPr marL="660400">
              <a:lnSpc>
                <a:spcPct val="100000"/>
              </a:lnSpc>
              <a:spcBef>
                <a:spcPts val="450"/>
              </a:spcBef>
            </a:pPr>
            <a:r>
              <a:rPr sz="2000" b="1" spc="-95" dirty="0">
                <a:solidFill>
                  <a:srgbClr val="FFFFFF"/>
                </a:solidFill>
                <a:latin typeface="Arial"/>
                <a:cs typeface="Arial"/>
              </a:rPr>
              <a:t>Sistema</a:t>
            </a:r>
            <a:r>
              <a:rPr sz="2000" b="1" spc="-1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b="1" spc="-75" dirty="0">
                <a:solidFill>
                  <a:srgbClr val="FFFFFF"/>
                </a:solidFill>
                <a:latin typeface="Arial"/>
                <a:cs typeface="Arial"/>
              </a:rPr>
              <a:t>Integral</a:t>
            </a:r>
            <a:r>
              <a:rPr sz="2000" b="1" spc="-9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b="1" spc="-75" dirty="0">
                <a:solidFill>
                  <a:srgbClr val="FFFFFF"/>
                </a:solidFill>
                <a:latin typeface="Arial"/>
                <a:cs typeface="Arial"/>
              </a:rPr>
              <a:t>de</a:t>
            </a:r>
            <a:r>
              <a:rPr sz="2000" b="1" spc="-9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FFFFFF"/>
                </a:solidFill>
                <a:latin typeface="Arial"/>
                <a:cs typeface="Arial"/>
              </a:rPr>
              <a:t>Seguridad</a:t>
            </a:r>
            <a:endParaRPr sz="2000">
              <a:latin typeface="Arial"/>
              <a:cs typeface="Arial"/>
            </a:endParaRPr>
          </a:p>
          <a:p>
            <a:pPr marL="660400">
              <a:lnSpc>
                <a:spcPct val="100000"/>
              </a:lnSpc>
              <a:spcBef>
                <a:spcPts val="250"/>
              </a:spcBef>
            </a:pPr>
            <a:r>
              <a:rPr sz="1300" spc="-10" dirty="0">
                <a:solidFill>
                  <a:srgbClr val="BEDAFE"/>
                </a:solidFill>
                <a:latin typeface="Microsoft Sans Serif"/>
                <a:cs typeface="Microsoft Sans Serif"/>
              </a:rPr>
              <a:t>Seguridad</a:t>
            </a:r>
            <a:endParaRPr sz="13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840"/>
              </a:spcBef>
            </a:pPr>
            <a:r>
              <a:rPr sz="1300" spc="-50" dirty="0">
                <a:solidFill>
                  <a:srgbClr val="DAE9FE"/>
                </a:solidFill>
                <a:latin typeface="Microsoft Sans Serif"/>
                <a:cs typeface="Microsoft Sans Serif"/>
              </a:rPr>
              <a:t>CCTV</a:t>
            </a:r>
            <a:r>
              <a:rPr sz="1300" spc="-35" dirty="0">
                <a:solidFill>
                  <a:srgbClr val="DAE9FE"/>
                </a:solidFill>
                <a:latin typeface="Microsoft Sans Serif"/>
                <a:cs typeface="Microsoft Sans Serif"/>
              </a:rPr>
              <a:t> </a:t>
            </a:r>
            <a:r>
              <a:rPr sz="1300" dirty="0">
                <a:solidFill>
                  <a:srgbClr val="DAE9FE"/>
                </a:solidFill>
                <a:latin typeface="Microsoft Sans Serif"/>
                <a:cs typeface="Microsoft Sans Serif"/>
              </a:rPr>
              <a:t>con</a:t>
            </a:r>
            <a:r>
              <a:rPr sz="1300" spc="-25" dirty="0">
                <a:solidFill>
                  <a:srgbClr val="DAE9FE"/>
                </a:solidFill>
                <a:latin typeface="Microsoft Sans Serif"/>
                <a:cs typeface="Microsoft Sans Serif"/>
              </a:rPr>
              <a:t> </a:t>
            </a:r>
            <a:r>
              <a:rPr sz="1300" spc="-20" dirty="0">
                <a:solidFill>
                  <a:srgbClr val="DAE9FE"/>
                </a:solidFill>
                <a:latin typeface="Microsoft Sans Serif"/>
                <a:cs typeface="Microsoft Sans Serif"/>
              </a:rPr>
              <a:t>IA,</a:t>
            </a:r>
            <a:r>
              <a:rPr sz="1300" spc="-30" dirty="0">
                <a:solidFill>
                  <a:srgbClr val="DAE9FE"/>
                </a:solidFill>
                <a:latin typeface="Microsoft Sans Serif"/>
                <a:cs typeface="Microsoft Sans Serif"/>
              </a:rPr>
              <a:t> </a:t>
            </a:r>
            <a:r>
              <a:rPr sz="1300" dirty="0">
                <a:solidFill>
                  <a:srgbClr val="DAE9FE"/>
                </a:solidFill>
                <a:latin typeface="Microsoft Sans Serif"/>
                <a:cs typeface="Microsoft Sans Serif"/>
              </a:rPr>
              <a:t>control</a:t>
            </a:r>
            <a:r>
              <a:rPr sz="1300" spc="-30" dirty="0">
                <a:solidFill>
                  <a:srgbClr val="DAE9FE"/>
                </a:solidFill>
                <a:latin typeface="Microsoft Sans Serif"/>
                <a:cs typeface="Microsoft Sans Serif"/>
              </a:rPr>
              <a:t> </a:t>
            </a:r>
            <a:r>
              <a:rPr sz="1300" dirty="0">
                <a:solidFill>
                  <a:srgbClr val="DAE9FE"/>
                </a:solidFill>
                <a:latin typeface="Microsoft Sans Serif"/>
                <a:cs typeface="Microsoft Sans Serif"/>
              </a:rPr>
              <a:t>de</a:t>
            </a:r>
            <a:r>
              <a:rPr sz="1300" spc="-30" dirty="0">
                <a:solidFill>
                  <a:srgbClr val="DAE9FE"/>
                </a:solidFill>
                <a:latin typeface="Microsoft Sans Serif"/>
                <a:cs typeface="Microsoft Sans Serif"/>
              </a:rPr>
              <a:t> </a:t>
            </a:r>
            <a:r>
              <a:rPr sz="1300" dirty="0">
                <a:solidFill>
                  <a:srgbClr val="DAE9FE"/>
                </a:solidFill>
                <a:latin typeface="Microsoft Sans Serif"/>
                <a:cs typeface="Microsoft Sans Serif"/>
              </a:rPr>
              <a:t>accesos</a:t>
            </a:r>
            <a:r>
              <a:rPr sz="1300" spc="-30" dirty="0">
                <a:solidFill>
                  <a:srgbClr val="DAE9FE"/>
                </a:solidFill>
                <a:latin typeface="Microsoft Sans Serif"/>
                <a:cs typeface="Microsoft Sans Serif"/>
              </a:rPr>
              <a:t> </a:t>
            </a:r>
            <a:r>
              <a:rPr sz="1300" dirty="0">
                <a:solidFill>
                  <a:srgbClr val="DAE9FE"/>
                </a:solidFill>
                <a:latin typeface="Microsoft Sans Serif"/>
                <a:cs typeface="Microsoft Sans Serif"/>
              </a:rPr>
              <a:t>móvil</a:t>
            </a:r>
            <a:r>
              <a:rPr sz="1300" spc="-30" dirty="0">
                <a:solidFill>
                  <a:srgbClr val="DAE9FE"/>
                </a:solidFill>
                <a:latin typeface="Microsoft Sans Serif"/>
                <a:cs typeface="Microsoft Sans Serif"/>
              </a:rPr>
              <a:t> </a:t>
            </a:r>
            <a:r>
              <a:rPr sz="1300" dirty="0">
                <a:solidFill>
                  <a:srgbClr val="DAE9FE"/>
                </a:solidFill>
                <a:latin typeface="Microsoft Sans Serif"/>
                <a:cs typeface="Microsoft Sans Serif"/>
              </a:rPr>
              <a:t>y</a:t>
            </a:r>
            <a:r>
              <a:rPr sz="1300" spc="-25" dirty="0">
                <a:solidFill>
                  <a:srgbClr val="DAE9FE"/>
                </a:solidFill>
                <a:latin typeface="Microsoft Sans Serif"/>
                <a:cs typeface="Microsoft Sans Serif"/>
              </a:rPr>
              <a:t> </a:t>
            </a:r>
            <a:r>
              <a:rPr sz="1300" spc="-60" dirty="0">
                <a:solidFill>
                  <a:srgbClr val="DAE9FE"/>
                </a:solidFill>
                <a:latin typeface="Microsoft Sans Serif"/>
                <a:cs typeface="Microsoft Sans Serif"/>
              </a:rPr>
              <a:t>PSIM</a:t>
            </a:r>
            <a:r>
              <a:rPr sz="1300" spc="-30" dirty="0">
                <a:solidFill>
                  <a:srgbClr val="DAE9FE"/>
                </a:solidFill>
                <a:latin typeface="Microsoft Sans Serif"/>
                <a:cs typeface="Microsoft Sans Serif"/>
              </a:rPr>
              <a:t> </a:t>
            </a:r>
            <a:r>
              <a:rPr sz="1300" dirty="0">
                <a:solidFill>
                  <a:srgbClr val="DAE9FE"/>
                </a:solidFill>
                <a:latin typeface="Microsoft Sans Serif"/>
                <a:cs typeface="Microsoft Sans Serif"/>
              </a:rPr>
              <a:t>centralizado</a:t>
            </a:r>
            <a:r>
              <a:rPr sz="1300" spc="-30" dirty="0">
                <a:solidFill>
                  <a:srgbClr val="DAE9FE"/>
                </a:solidFill>
                <a:latin typeface="Microsoft Sans Serif"/>
                <a:cs typeface="Microsoft Sans Serif"/>
              </a:rPr>
              <a:t> </a:t>
            </a:r>
            <a:r>
              <a:rPr sz="1300" dirty="0">
                <a:solidFill>
                  <a:srgbClr val="DAE9FE"/>
                </a:solidFill>
                <a:latin typeface="Microsoft Sans Serif"/>
                <a:cs typeface="Microsoft Sans Serif"/>
              </a:rPr>
              <a:t>para</a:t>
            </a:r>
            <a:r>
              <a:rPr sz="1300" spc="-25" dirty="0">
                <a:solidFill>
                  <a:srgbClr val="DAE9FE"/>
                </a:solidFill>
                <a:latin typeface="Microsoft Sans Serif"/>
                <a:cs typeface="Microsoft Sans Serif"/>
              </a:rPr>
              <a:t> </a:t>
            </a:r>
            <a:r>
              <a:rPr sz="1300" dirty="0">
                <a:solidFill>
                  <a:srgbClr val="DAE9FE"/>
                </a:solidFill>
                <a:latin typeface="Microsoft Sans Serif"/>
                <a:cs typeface="Microsoft Sans Serif"/>
              </a:rPr>
              <a:t>unificar</a:t>
            </a:r>
            <a:r>
              <a:rPr sz="1300" spc="-30" dirty="0">
                <a:solidFill>
                  <a:srgbClr val="DAE9FE"/>
                </a:solidFill>
                <a:latin typeface="Microsoft Sans Serif"/>
                <a:cs typeface="Microsoft Sans Serif"/>
              </a:rPr>
              <a:t> </a:t>
            </a:r>
            <a:r>
              <a:rPr sz="1300" dirty="0">
                <a:solidFill>
                  <a:srgbClr val="DAE9FE"/>
                </a:solidFill>
                <a:latin typeface="Microsoft Sans Serif"/>
                <a:cs typeface="Microsoft Sans Serif"/>
              </a:rPr>
              <a:t>seguridad</a:t>
            </a:r>
            <a:r>
              <a:rPr sz="1300" spc="-30" dirty="0">
                <a:solidFill>
                  <a:srgbClr val="DAE9FE"/>
                </a:solidFill>
                <a:latin typeface="Microsoft Sans Serif"/>
                <a:cs typeface="Microsoft Sans Serif"/>
              </a:rPr>
              <a:t> </a:t>
            </a:r>
            <a:r>
              <a:rPr sz="1300" dirty="0">
                <a:solidFill>
                  <a:srgbClr val="DAE9FE"/>
                </a:solidFill>
                <a:latin typeface="Microsoft Sans Serif"/>
                <a:cs typeface="Microsoft Sans Serif"/>
              </a:rPr>
              <a:t>en</a:t>
            </a:r>
            <a:r>
              <a:rPr sz="1300" spc="-30" dirty="0">
                <a:solidFill>
                  <a:srgbClr val="DAE9FE"/>
                </a:solidFill>
                <a:latin typeface="Microsoft Sans Serif"/>
                <a:cs typeface="Microsoft Sans Serif"/>
              </a:rPr>
              <a:t> </a:t>
            </a:r>
            <a:r>
              <a:rPr sz="1300" spc="-10" dirty="0">
                <a:solidFill>
                  <a:srgbClr val="DAE9FE"/>
                </a:solidFill>
                <a:latin typeface="Microsoft Sans Serif"/>
                <a:cs typeface="Microsoft Sans Serif"/>
              </a:rPr>
              <a:t>campus.</a:t>
            </a:r>
            <a:endParaRPr sz="1300">
              <a:latin typeface="Microsoft Sans Serif"/>
              <a:cs typeface="Microsoft Sans Serif"/>
            </a:endParaRPr>
          </a:p>
        </p:txBody>
      </p:sp>
      <p:sp>
        <p:nvSpPr>
          <p:cNvPr id="41" name="object 41"/>
          <p:cNvSpPr/>
          <p:nvPr/>
        </p:nvSpPr>
        <p:spPr>
          <a:xfrm>
            <a:off x="771525" y="6515100"/>
            <a:ext cx="3990975" cy="647700"/>
          </a:xfrm>
          <a:custGeom>
            <a:avLst/>
            <a:gdLst/>
            <a:ahLst/>
            <a:cxnLst/>
            <a:rect l="l" t="t" r="r" b="b"/>
            <a:pathLst>
              <a:path w="3990975" h="647700">
                <a:moveTo>
                  <a:pt x="3919778" y="647699"/>
                </a:moveTo>
                <a:lnTo>
                  <a:pt x="71196" y="647699"/>
                </a:lnTo>
                <a:lnTo>
                  <a:pt x="66241" y="647211"/>
                </a:lnTo>
                <a:lnTo>
                  <a:pt x="29705" y="632077"/>
                </a:lnTo>
                <a:lnTo>
                  <a:pt x="3885" y="596037"/>
                </a:lnTo>
                <a:lnTo>
                  <a:pt x="0" y="576503"/>
                </a:lnTo>
                <a:lnTo>
                  <a:pt x="0" y="571500"/>
                </a:lnTo>
                <a:lnTo>
                  <a:pt x="0" y="71196"/>
                </a:lnTo>
                <a:lnTo>
                  <a:pt x="15621" y="29704"/>
                </a:lnTo>
                <a:lnTo>
                  <a:pt x="51661" y="3885"/>
                </a:lnTo>
                <a:lnTo>
                  <a:pt x="71196" y="0"/>
                </a:lnTo>
                <a:lnTo>
                  <a:pt x="3919778" y="0"/>
                </a:lnTo>
                <a:lnTo>
                  <a:pt x="3961269" y="15620"/>
                </a:lnTo>
                <a:lnTo>
                  <a:pt x="3987088" y="51661"/>
                </a:lnTo>
                <a:lnTo>
                  <a:pt x="3990974" y="71196"/>
                </a:lnTo>
                <a:lnTo>
                  <a:pt x="3990974" y="576503"/>
                </a:lnTo>
                <a:lnTo>
                  <a:pt x="3975352" y="617993"/>
                </a:lnTo>
                <a:lnTo>
                  <a:pt x="3939312" y="643813"/>
                </a:lnTo>
                <a:lnTo>
                  <a:pt x="3924733" y="647211"/>
                </a:lnTo>
                <a:lnTo>
                  <a:pt x="3919778" y="647699"/>
                </a:lnTo>
                <a:close/>
              </a:path>
            </a:pathLst>
          </a:custGeom>
          <a:solidFill>
            <a:srgbClr val="16A24A">
              <a:alpha val="301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 txBox="1"/>
          <p:nvPr/>
        </p:nvSpPr>
        <p:spPr>
          <a:xfrm>
            <a:off x="2069851" y="6521514"/>
            <a:ext cx="1394460" cy="560070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400"/>
              </a:spcBef>
            </a:pPr>
            <a:r>
              <a:rPr sz="1950" b="1" spc="40" dirty="0">
                <a:solidFill>
                  <a:srgbClr val="4ADE80"/>
                </a:solidFill>
                <a:latin typeface="Arial"/>
                <a:cs typeface="Arial"/>
              </a:rPr>
              <a:t>85%</a:t>
            </a:r>
            <a:endParaRPr sz="19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85"/>
              </a:spcBef>
            </a:pPr>
            <a:r>
              <a:rPr sz="115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Menos</a:t>
            </a:r>
            <a:r>
              <a:rPr sz="1150" spc="-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15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falsas </a:t>
            </a:r>
            <a:r>
              <a:rPr sz="115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alarmas</a:t>
            </a:r>
            <a:endParaRPr sz="1150">
              <a:latin typeface="Microsoft Sans Serif"/>
              <a:cs typeface="Microsoft Sans Serif"/>
            </a:endParaRPr>
          </a:p>
        </p:txBody>
      </p:sp>
      <p:sp>
        <p:nvSpPr>
          <p:cNvPr id="43" name="object 43"/>
          <p:cNvSpPr/>
          <p:nvPr/>
        </p:nvSpPr>
        <p:spPr>
          <a:xfrm>
            <a:off x="4876800" y="6515100"/>
            <a:ext cx="3990975" cy="647700"/>
          </a:xfrm>
          <a:custGeom>
            <a:avLst/>
            <a:gdLst/>
            <a:ahLst/>
            <a:cxnLst/>
            <a:rect l="l" t="t" r="r" b="b"/>
            <a:pathLst>
              <a:path w="3990975" h="647700">
                <a:moveTo>
                  <a:pt x="3919777" y="647699"/>
                </a:moveTo>
                <a:lnTo>
                  <a:pt x="71196" y="647699"/>
                </a:lnTo>
                <a:lnTo>
                  <a:pt x="66240" y="647211"/>
                </a:lnTo>
                <a:lnTo>
                  <a:pt x="29705" y="632077"/>
                </a:lnTo>
                <a:lnTo>
                  <a:pt x="3885" y="596037"/>
                </a:lnTo>
                <a:lnTo>
                  <a:pt x="0" y="576503"/>
                </a:lnTo>
                <a:lnTo>
                  <a:pt x="0" y="571500"/>
                </a:lnTo>
                <a:lnTo>
                  <a:pt x="0" y="71196"/>
                </a:lnTo>
                <a:lnTo>
                  <a:pt x="15621" y="29704"/>
                </a:lnTo>
                <a:lnTo>
                  <a:pt x="51661" y="3885"/>
                </a:lnTo>
                <a:lnTo>
                  <a:pt x="71196" y="0"/>
                </a:lnTo>
                <a:lnTo>
                  <a:pt x="3919777" y="0"/>
                </a:lnTo>
                <a:lnTo>
                  <a:pt x="3961268" y="15620"/>
                </a:lnTo>
                <a:lnTo>
                  <a:pt x="3987088" y="51661"/>
                </a:lnTo>
                <a:lnTo>
                  <a:pt x="3990975" y="71196"/>
                </a:lnTo>
                <a:lnTo>
                  <a:pt x="3990975" y="576503"/>
                </a:lnTo>
                <a:lnTo>
                  <a:pt x="3975352" y="617993"/>
                </a:lnTo>
                <a:lnTo>
                  <a:pt x="3939312" y="643813"/>
                </a:lnTo>
                <a:lnTo>
                  <a:pt x="3924732" y="647211"/>
                </a:lnTo>
                <a:lnTo>
                  <a:pt x="3919777" y="647699"/>
                </a:lnTo>
                <a:close/>
              </a:path>
            </a:pathLst>
          </a:custGeom>
          <a:solidFill>
            <a:srgbClr val="16A24A">
              <a:alpha val="301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 txBox="1"/>
          <p:nvPr/>
        </p:nvSpPr>
        <p:spPr>
          <a:xfrm>
            <a:off x="6218733" y="6521514"/>
            <a:ext cx="1307465" cy="560070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400"/>
              </a:spcBef>
            </a:pPr>
            <a:r>
              <a:rPr sz="1950" b="1" spc="-20" dirty="0">
                <a:solidFill>
                  <a:srgbClr val="4ADE80"/>
                </a:solidFill>
                <a:latin typeface="Arial"/>
                <a:cs typeface="Arial"/>
              </a:rPr>
              <a:t>100%</a:t>
            </a:r>
            <a:endParaRPr sz="19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85"/>
              </a:spcBef>
            </a:pPr>
            <a:r>
              <a:rPr sz="115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Acceso</a:t>
            </a:r>
            <a:r>
              <a:rPr sz="1150" spc="-5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150" dirty="0">
                <a:solidFill>
                  <a:srgbClr val="FFFFFF"/>
                </a:solidFill>
                <a:latin typeface="Microsoft Sans Serif"/>
                <a:cs typeface="Microsoft Sans Serif"/>
              </a:rPr>
              <a:t>sin</a:t>
            </a:r>
            <a:r>
              <a:rPr sz="1150" spc="-5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15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contacto</a:t>
            </a:r>
            <a:endParaRPr sz="1150">
              <a:latin typeface="Microsoft Sans Serif"/>
              <a:cs typeface="Microsoft Sans Serif"/>
            </a:endParaRPr>
          </a:p>
        </p:txBody>
      </p:sp>
      <p:sp>
        <p:nvSpPr>
          <p:cNvPr id="45" name="object 45"/>
          <p:cNvSpPr/>
          <p:nvPr/>
        </p:nvSpPr>
        <p:spPr>
          <a:xfrm>
            <a:off x="771525" y="7277100"/>
            <a:ext cx="3990975" cy="647700"/>
          </a:xfrm>
          <a:custGeom>
            <a:avLst/>
            <a:gdLst/>
            <a:ahLst/>
            <a:cxnLst/>
            <a:rect l="l" t="t" r="r" b="b"/>
            <a:pathLst>
              <a:path w="3990975" h="647700">
                <a:moveTo>
                  <a:pt x="3919778" y="647698"/>
                </a:moveTo>
                <a:lnTo>
                  <a:pt x="71196" y="647698"/>
                </a:lnTo>
                <a:lnTo>
                  <a:pt x="66241" y="647209"/>
                </a:lnTo>
                <a:lnTo>
                  <a:pt x="29705" y="632076"/>
                </a:lnTo>
                <a:lnTo>
                  <a:pt x="3885" y="596036"/>
                </a:lnTo>
                <a:lnTo>
                  <a:pt x="0" y="576502"/>
                </a:lnTo>
                <a:lnTo>
                  <a:pt x="0" y="571499"/>
                </a:lnTo>
                <a:lnTo>
                  <a:pt x="0" y="71195"/>
                </a:lnTo>
                <a:lnTo>
                  <a:pt x="15621" y="29702"/>
                </a:lnTo>
                <a:lnTo>
                  <a:pt x="51661" y="3884"/>
                </a:lnTo>
                <a:lnTo>
                  <a:pt x="71196" y="0"/>
                </a:lnTo>
                <a:lnTo>
                  <a:pt x="3919778" y="0"/>
                </a:lnTo>
                <a:lnTo>
                  <a:pt x="3961269" y="15619"/>
                </a:lnTo>
                <a:lnTo>
                  <a:pt x="3987088" y="51659"/>
                </a:lnTo>
                <a:lnTo>
                  <a:pt x="3990974" y="71195"/>
                </a:lnTo>
                <a:lnTo>
                  <a:pt x="3990974" y="576502"/>
                </a:lnTo>
                <a:lnTo>
                  <a:pt x="3975352" y="617992"/>
                </a:lnTo>
                <a:lnTo>
                  <a:pt x="3939312" y="643811"/>
                </a:lnTo>
                <a:lnTo>
                  <a:pt x="3924733" y="647210"/>
                </a:lnTo>
                <a:lnTo>
                  <a:pt x="3919778" y="647698"/>
                </a:lnTo>
                <a:close/>
              </a:path>
            </a:pathLst>
          </a:custGeom>
          <a:solidFill>
            <a:srgbClr val="16A24A">
              <a:alpha val="301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 txBox="1"/>
          <p:nvPr/>
        </p:nvSpPr>
        <p:spPr>
          <a:xfrm>
            <a:off x="2186235" y="7283514"/>
            <a:ext cx="1161415" cy="560070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400"/>
              </a:spcBef>
            </a:pPr>
            <a:r>
              <a:rPr sz="1950" b="1" spc="30" dirty="0">
                <a:solidFill>
                  <a:srgbClr val="4ADE80"/>
                </a:solidFill>
                <a:latin typeface="Arial"/>
                <a:cs typeface="Arial"/>
              </a:rPr>
              <a:t>&lt;30s</a:t>
            </a:r>
            <a:endParaRPr sz="19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85"/>
              </a:spcBef>
            </a:pPr>
            <a:r>
              <a:rPr sz="115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Tiempo</a:t>
            </a:r>
            <a:r>
              <a:rPr sz="1150" spc="-3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15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respuesta</a:t>
            </a:r>
            <a:endParaRPr sz="1150">
              <a:latin typeface="Microsoft Sans Serif"/>
              <a:cs typeface="Microsoft Sans Serif"/>
            </a:endParaRPr>
          </a:p>
        </p:txBody>
      </p:sp>
      <p:sp>
        <p:nvSpPr>
          <p:cNvPr id="47" name="object 47"/>
          <p:cNvSpPr/>
          <p:nvPr/>
        </p:nvSpPr>
        <p:spPr>
          <a:xfrm>
            <a:off x="4876800" y="7277100"/>
            <a:ext cx="3990975" cy="647700"/>
          </a:xfrm>
          <a:custGeom>
            <a:avLst/>
            <a:gdLst/>
            <a:ahLst/>
            <a:cxnLst/>
            <a:rect l="l" t="t" r="r" b="b"/>
            <a:pathLst>
              <a:path w="3990975" h="647700">
                <a:moveTo>
                  <a:pt x="3919777" y="647698"/>
                </a:moveTo>
                <a:lnTo>
                  <a:pt x="71196" y="647698"/>
                </a:lnTo>
                <a:lnTo>
                  <a:pt x="66240" y="647209"/>
                </a:lnTo>
                <a:lnTo>
                  <a:pt x="29705" y="632076"/>
                </a:lnTo>
                <a:lnTo>
                  <a:pt x="3885" y="596036"/>
                </a:lnTo>
                <a:lnTo>
                  <a:pt x="0" y="576502"/>
                </a:lnTo>
                <a:lnTo>
                  <a:pt x="0" y="571499"/>
                </a:lnTo>
                <a:lnTo>
                  <a:pt x="0" y="71195"/>
                </a:lnTo>
                <a:lnTo>
                  <a:pt x="15621" y="29702"/>
                </a:lnTo>
                <a:lnTo>
                  <a:pt x="51661" y="3884"/>
                </a:lnTo>
                <a:lnTo>
                  <a:pt x="71196" y="0"/>
                </a:lnTo>
                <a:lnTo>
                  <a:pt x="3919777" y="0"/>
                </a:lnTo>
                <a:lnTo>
                  <a:pt x="3961268" y="15619"/>
                </a:lnTo>
                <a:lnTo>
                  <a:pt x="3987088" y="51659"/>
                </a:lnTo>
                <a:lnTo>
                  <a:pt x="3990975" y="71195"/>
                </a:lnTo>
                <a:lnTo>
                  <a:pt x="3990975" y="576502"/>
                </a:lnTo>
                <a:lnTo>
                  <a:pt x="3975352" y="617992"/>
                </a:lnTo>
                <a:lnTo>
                  <a:pt x="3939312" y="643811"/>
                </a:lnTo>
                <a:lnTo>
                  <a:pt x="3924732" y="647210"/>
                </a:lnTo>
                <a:lnTo>
                  <a:pt x="3919777" y="647698"/>
                </a:lnTo>
                <a:close/>
              </a:path>
            </a:pathLst>
          </a:custGeom>
          <a:solidFill>
            <a:srgbClr val="16A24A">
              <a:alpha val="301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 txBox="1"/>
          <p:nvPr/>
        </p:nvSpPr>
        <p:spPr>
          <a:xfrm>
            <a:off x="6309370" y="7300872"/>
            <a:ext cx="1125855" cy="504825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459"/>
              </a:spcBef>
            </a:pPr>
            <a:r>
              <a:rPr sz="1450" b="1" spc="30" dirty="0">
                <a:solidFill>
                  <a:srgbClr val="4ADE80"/>
                </a:solidFill>
                <a:latin typeface="Arial"/>
                <a:cs typeface="Arial"/>
              </a:rPr>
              <a:t>24/7</a:t>
            </a:r>
            <a:endParaRPr sz="14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285"/>
              </a:spcBef>
            </a:pPr>
            <a:r>
              <a:rPr sz="1150" spc="-25" dirty="0">
                <a:solidFill>
                  <a:srgbClr val="FFFFFF"/>
                </a:solidFill>
                <a:latin typeface="Microsoft Sans Serif"/>
                <a:cs typeface="Microsoft Sans Serif"/>
              </a:rPr>
              <a:t>Gestión</a:t>
            </a:r>
            <a:r>
              <a:rPr sz="1150" spc="-3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15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unificada</a:t>
            </a:r>
            <a:endParaRPr sz="1150">
              <a:latin typeface="Microsoft Sans Serif"/>
              <a:cs typeface="Microsoft Sans Serif"/>
            </a:endParaRPr>
          </a:p>
        </p:txBody>
      </p:sp>
      <p:sp>
        <p:nvSpPr>
          <p:cNvPr id="49" name="object 49"/>
          <p:cNvSpPr/>
          <p:nvPr/>
        </p:nvSpPr>
        <p:spPr>
          <a:xfrm>
            <a:off x="771525" y="8086725"/>
            <a:ext cx="8096250" cy="342900"/>
          </a:xfrm>
          <a:custGeom>
            <a:avLst/>
            <a:gdLst/>
            <a:ahLst/>
            <a:cxnLst/>
            <a:rect l="l" t="t" r="r" b="b"/>
            <a:pathLst>
              <a:path w="8096250" h="342900">
                <a:moveTo>
                  <a:pt x="8025052" y="342899"/>
                </a:moveTo>
                <a:lnTo>
                  <a:pt x="71196" y="342899"/>
                </a:lnTo>
                <a:lnTo>
                  <a:pt x="66241" y="342411"/>
                </a:lnTo>
                <a:lnTo>
                  <a:pt x="29705" y="327278"/>
                </a:lnTo>
                <a:lnTo>
                  <a:pt x="3885" y="291237"/>
                </a:lnTo>
                <a:lnTo>
                  <a:pt x="0" y="271703"/>
                </a:lnTo>
                <a:lnTo>
                  <a:pt x="0" y="266700"/>
                </a:lnTo>
                <a:lnTo>
                  <a:pt x="0" y="71196"/>
                </a:lnTo>
                <a:lnTo>
                  <a:pt x="15621" y="29704"/>
                </a:lnTo>
                <a:lnTo>
                  <a:pt x="51661" y="3885"/>
                </a:lnTo>
                <a:lnTo>
                  <a:pt x="71196" y="0"/>
                </a:lnTo>
                <a:lnTo>
                  <a:pt x="8025052" y="0"/>
                </a:lnTo>
                <a:lnTo>
                  <a:pt x="8066543" y="15620"/>
                </a:lnTo>
                <a:lnTo>
                  <a:pt x="8092362" y="51660"/>
                </a:lnTo>
                <a:lnTo>
                  <a:pt x="8096250" y="71196"/>
                </a:lnTo>
                <a:lnTo>
                  <a:pt x="8096250" y="271703"/>
                </a:lnTo>
                <a:lnTo>
                  <a:pt x="8080627" y="313193"/>
                </a:lnTo>
                <a:lnTo>
                  <a:pt x="8044587" y="339014"/>
                </a:lnTo>
                <a:lnTo>
                  <a:pt x="8030007" y="342411"/>
                </a:lnTo>
                <a:lnTo>
                  <a:pt x="8025052" y="342899"/>
                </a:lnTo>
                <a:close/>
              </a:path>
            </a:pathLst>
          </a:custGeom>
          <a:solidFill>
            <a:srgbClr val="000000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 txBox="1"/>
          <p:nvPr/>
        </p:nvSpPr>
        <p:spPr>
          <a:xfrm>
            <a:off x="3745061" y="8138914"/>
            <a:ext cx="2149475" cy="21082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1150" b="1" spc="-50" dirty="0">
                <a:solidFill>
                  <a:srgbClr val="BEDAFE"/>
                </a:solidFill>
                <a:latin typeface="Arial"/>
                <a:cs typeface="Arial"/>
              </a:rPr>
              <a:t>Plataforma</a:t>
            </a:r>
            <a:r>
              <a:rPr sz="1150" b="1" spc="-15" dirty="0">
                <a:solidFill>
                  <a:srgbClr val="BEDAFE"/>
                </a:solidFill>
                <a:latin typeface="Arial"/>
                <a:cs typeface="Arial"/>
              </a:rPr>
              <a:t> </a:t>
            </a:r>
            <a:r>
              <a:rPr sz="1150" b="1" spc="-40" dirty="0">
                <a:solidFill>
                  <a:srgbClr val="BEDAFE"/>
                </a:solidFill>
                <a:latin typeface="Arial"/>
                <a:cs typeface="Arial"/>
              </a:rPr>
              <a:t>abierta</a:t>
            </a:r>
            <a:r>
              <a:rPr sz="1150" b="1" spc="-10" dirty="0">
                <a:solidFill>
                  <a:srgbClr val="BEDAFE"/>
                </a:solidFill>
                <a:latin typeface="Arial"/>
                <a:cs typeface="Arial"/>
              </a:rPr>
              <a:t> </a:t>
            </a:r>
            <a:r>
              <a:rPr sz="1150" b="1" spc="-55" dirty="0">
                <a:solidFill>
                  <a:srgbClr val="BEDAFE"/>
                </a:solidFill>
                <a:latin typeface="Arial"/>
                <a:cs typeface="Arial"/>
              </a:rPr>
              <a:t>VSaaS</a:t>
            </a:r>
            <a:r>
              <a:rPr sz="1200" b="1" spc="-55" dirty="0">
                <a:solidFill>
                  <a:srgbClr val="BEDAFE"/>
                </a:solidFill>
                <a:latin typeface="Berlin Sans FB"/>
                <a:cs typeface="Berlin Sans FB"/>
              </a:rPr>
              <a:t>/</a:t>
            </a:r>
            <a:r>
              <a:rPr sz="1150" b="1" spc="-55" dirty="0">
                <a:solidFill>
                  <a:srgbClr val="BEDAFE"/>
                </a:solidFill>
                <a:latin typeface="Arial"/>
                <a:cs typeface="Arial"/>
              </a:rPr>
              <a:t>ACaaS</a:t>
            </a:r>
            <a:endParaRPr sz="1150">
              <a:latin typeface="Arial"/>
              <a:cs typeface="Arial"/>
            </a:endParaRPr>
          </a:p>
        </p:txBody>
      </p:sp>
      <p:grpSp>
        <p:nvGrpSpPr>
          <p:cNvPr id="51" name="object 51"/>
          <p:cNvGrpSpPr/>
          <p:nvPr/>
        </p:nvGrpSpPr>
        <p:grpSpPr>
          <a:xfrm>
            <a:off x="9258300" y="5438775"/>
            <a:ext cx="8420100" cy="3152775"/>
            <a:chOff x="9258300" y="5438775"/>
            <a:chExt cx="8420100" cy="3152775"/>
          </a:xfrm>
        </p:grpSpPr>
        <p:sp>
          <p:nvSpPr>
            <p:cNvPr id="52" name="object 52"/>
            <p:cNvSpPr/>
            <p:nvPr/>
          </p:nvSpPr>
          <p:spPr>
            <a:xfrm>
              <a:off x="9258300" y="5438775"/>
              <a:ext cx="8420100" cy="3152775"/>
            </a:xfrm>
            <a:custGeom>
              <a:avLst/>
              <a:gdLst/>
              <a:ahLst/>
              <a:cxnLst/>
              <a:rect l="l" t="t" r="r" b="b"/>
              <a:pathLst>
                <a:path w="8420100" h="3152775">
                  <a:moveTo>
                    <a:pt x="8267700" y="3152775"/>
                  </a:moveTo>
                  <a:lnTo>
                    <a:pt x="152400" y="3152775"/>
                  </a:lnTo>
                  <a:lnTo>
                    <a:pt x="137387" y="3152049"/>
                  </a:lnTo>
                  <a:lnTo>
                    <a:pt x="94079" y="3141174"/>
                  </a:lnTo>
                  <a:lnTo>
                    <a:pt x="55765" y="3118240"/>
                  </a:lnTo>
                  <a:lnTo>
                    <a:pt x="25660" y="3085059"/>
                  </a:lnTo>
                  <a:lnTo>
                    <a:pt x="6525" y="3044548"/>
                  </a:lnTo>
                  <a:lnTo>
                    <a:pt x="0" y="3000375"/>
                  </a:lnTo>
                  <a:lnTo>
                    <a:pt x="0" y="152400"/>
                  </a:lnTo>
                  <a:lnTo>
                    <a:pt x="6525" y="108226"/>
                  </a:lnTo>
                  <a:lnTo>
                    <a:pt x="25660" y="67715"/>
                  </a:lnTo>
                  <a:lnTo>
                    <a:pt x="55765" y="34533"/>
                  </a:lnTo>
                  <a:lnTo>
                    <a:pt x="94079" y="11600"/>
                  </a:lnTo>
                  <a:lnTo>
                    <a:pt x="137387" y="725"/>
                  </a:lnTo>
                  <a:lnTo>
                    <a:pt x="152400" y="0"/>
                  </a:lnTo>
                  <a:lnTo>
                    <a:pt x="8267700" y="0"/>
                  </a:lnTo>
                  <a:lnTo>
                    <a:pt x="8311872" y="6525"/>
                  </a:lnTo>
                  <a:lnTo>
                    <a:pt x="8352383" y="25660"/>
                  </a:lnTo>
                  <a:lnTo>
                    <a:pt x="8385565" y="55765"/>
                  </a:lnTo>
                  <a:lnTo>
                    <a:pt x="8408498" y="94079"/>
                  </a:lnTo>
                  <a:lnTo>
                    <a:pt x="8419374" y="137387"/>
                  </a:lnTo>
                  <a:lnTo>
                    <a:pt x="8420100" y="152400"/>
                  </a:lnTo>
                  <a:lnTo>
                    <a:pt x="8420100" y="3000375"/>
                  </a:lnTo>
                  <a:lnTo>
                    <a:pt x="8413573" y="3044548"/>
                  </a:lnTo>
                  <a:lnTo>
                    <a:pt x="8394438" y="3085059"/>
                  </a:lnTo>
                  <a:lnTo>
                    <a:pt x="8364333" y="3118240"/>
                  </a:lnTo>
                  <a:lnTo>
                    <a:pt x="8326020" y="3141174"/>
                  </a:lnTo>
                  <a:lnTo>
                    <a:pt x="8282712" y="3152049"/>
                  </a:lnTo>
                  <a:lnTo>
                    <a:pt x="8267700" y="3152775"/>
                  </a:lnTo>
                  <a:close/>
                </a:path>
              </a:pathLst>
            </a:custGeom>
            <a:solidFill>
              <a:srgbClr val="FFFFFF">
                <a:alpha val="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9258300" y="5438775"/>
              <a:ext cx="8420100" cy="3152775"/>
            </a:xfrm>
            <a:custGeom>
              <a:avLst/>
              <a:gdLst/>
              <a:ahLst/>
              <a:cxnLst/>
              <a:rect l="l" t="t" r="r" b="b"/>
              <a:pathLst>
                <a:path w="8420100" h="3152775">
                  <a:moveTo>
                    <a:pt x="8267700" y="3152775"/>
                  </a:moveTo>
                  <a:lnTo>
                    <a:pt x="152400" y="3152775"/>
                  </a:lnTo>
                  <a:lnTo>
                    <a:pt x="137387" y="3152049"/>
                  </a:lnTo>
                  <a:lnTo>
                    <a:pt x="94079" y="3141174"/>
                  </a:lnTo>
                  <a:lnTo>
                    <a:pt x="55765" y="3118241"/>
                  </a:lnTo>
                  <a:lnTo>
                    <a:pt x="25660" y="3085059"/>
                  </a:lnTo>
                  <a:lnTo>
                    <a:pt x="6525" y="3044548"/>
                  </a:lnTo>
                  <a:lnTo>
                    <a:pt x="0" y="3000375"/>
                  </a:lnTo>
                  <a:lnTo>
                    <a:pt x="0" y="152400"/>
                  </a:lnTo>
                  <a:lnTo>
                    <a:pt x="6525" y="108226"/>
                  </a:lnTo>
                  <a:lnTo>
                    <a:pt x="25660" y="67715"/>
                  </a:lnTo>
                  <a:lnTo>
                    <a:pt x="55765" y="34533"/>
                  </a:lnTo>
                  <a:lnTo>
                    <a:pt x="94079" y="11600"/>
                  </a:lnTo>
                  <a:lnTo>
                    <a:pt x="137387" y="725"/>
                  </a:lnTo>
                  <a:lnTo>
                    <a:pt x="152400" y="0"/>
                  </a:lnTo>
                  <a:lnTo>
                    <a:pt x="8267700" y="0"/>
                  </a:lnTo>
                  <a:lnTo>
                    <a:pt x="8282712" y="725"/>
                  </a:lnTo>
                  <a:lnTo>
                    <a:pt x="8297436" y="2900"/>
                  </a:lnTo>
                  <a:lnTo>
                    <a:pt x="8311872" y="6525"/>
                  </a:lnTo>
                  <a:lnTo>
                    <a:pt x="8320234" y="9525"/>
                  </a:lnTo>
                  <a:lnTo>
                    <a:pt x="152400" y="9525"/>
                  </a:lnTo>
                  <a:lnTo>
                    <a:pt x="145380" y="9696"/>
                  </a:lnTo>
                  <a:lnTo>
                    <a:pt x="104273" y="17872"/>
                  </a:lnTo>
                  <a:lnTo>
                    <a:pt x="67281" y="37645"/>
                  </a:lnTo>
                  <a:lnTo>
                    <a:pt x="37645" y="67281"/>
                  </a:lnTo>
                  <a:lnTo>
                    <a:pt x="17872" y="104273"/>
                  </a:lnTo>
                  <a:lnTo>
                    <a:pt x="9696" y="145380"/>
                  </a:lnTo>
                  <a:lnTo>
                    <a:pt x="9525" y="3000375"/>
                  </a:lnTo>
                  <a:lnTo>
                    <a:pt x="9696" y="3007394"/>
                  </a:lnTo>
                  <a:lnTo>
                    <a:pt x="17872" y="3048500"/>
                  </a:lnTo>
                  <a:lnTo>
                    <a:pt x="37645" y="3085492"/>
                  </a:lnTo>
                  <a:lnTo>
                    <a:pt x="67280" y="3115127"/>
                  </a:lnTo>
                  <a:lnTo>
                    <a:pt x="104273" y="3134901"/>
                  </a:lnTo>
                  <a:lnTo>
                    <a:pt x="145380" y="3143078"/>
                  </a:lnTo>
                  <a:lnTo>
                    <a:pt x="152400" y="3143250"/>
                  </a:lnTo>
                  <a:lnTo>
                    <a:pt x="8320233" y="3143250"/>
                  </a:lnTo>
                  <a:lnTo>
                    <a:pt x="8311872" y="3146249"/>
                  </a:lnTo>
                  <a:lnTo>
                    <a:pt x="8297436" y="3149874"/>
                  </a:lnTo>
                  <a:lnTo>
                    <a:pt x="8282712" y="3152049"/>
                  </a:lnTo>
                  <a:lnTo>
                    <a:pt x="8267700" y="3152775"/>
                  </a:lnTo>
                  <a:close/>
                </a:path>
                <a:path w="8420100" h="3152775">
                  <a:moveTo>
                    <a:pt x="8320233" y="3143250"/>
                  </a:moveTo>
                  <a:lnTo>
                    <a:pt x="8267700" y="3143250"/>
                  </a:lnTo>
                  <a:lnTo>
                    <a:pt x="8274719" y="3143078"/>
                  </a:lnTo>
                  <a:lnTo>
                    <a:pt x="8281704" y="3142563"/>
                  </a:lnTo>
                  <a:lnTo>
                    <a:pt x="8322374" y="3132373"/>
                  </a:lnTo>
                  <a:lnTo>
                    <a:pt x="8358339" y="3110819"/>
                  </a:lnTo>
                  <a:lnTo>
                    <a:pt x="8386494" y="3079751"/>
                  </a:lnTo>
                  <a:lnTo>
                    <a:pt x="8404422" y="3041850"/>
                  </a:lnTo>
                  <a:lnTo>
                    <a:pt x="8409763" y="3015387"/>
                  </a:lnTo>
                  <a:lnTo>
                    <a:pt x="8409888" y="3014379"/>
                  </a:lnTo>
                  <a:lnTo>
                    <a:pt x="8410403" y="3007394"/>
                  </a:lnTo>
                  <a:lnTo>
                    <a:pt x="8410575" y="3000375"/>
                  </a:lnTo>
                  <a:lnTo>
                    <a:pt x="8410575" y="152400"/>
                  </a:lnTo>
                  <a:lnTo>
                    <a:pt x="8404422" y="110924"/>
                  </a:lnTo>
                  <a:lnTo>
                    <a:pt x="8386494" y="73022"/>
                  </a:lnTo>
                  <a:lnTo>
                    <a:pt x="8358339" y="41954"/>
                  </a:lnTo>
                  <a:lnTo>
                    <a:pt x="8322374" y="20399"/>
                  </a:lnTo>
                  <a:lnTo>
                    <a:pt x="8281704" y="10211"/>
                  </a:lnTo>
                  <a:lnTo>
                    <a:pt x="8267700" y="9525"/>
                  </a:lnTo>
                  <a:lnTo>
                    <a:pt x="8320234" y="9525"/>
                  </a:lnTo>
                  <a:lnTo>
                    <a:pt x="8364333" y="34533"/>
                  </a:lnTo>
                  <a:lnTo>
                    <a:pt x="8394439" y="67715"/>
                  </a:lnTo>
                  <a:lnTo>
                    <a:pt x="8413574" y="108226"/>
                  </a:lnTo>
                  <a:lnTo>
                    <a:pt x="8420100" y="152400"/>
                  </a:lnTo>
                  <a:lnTo>
                    <a:pt x="8420100" y="3000375"/>
                  </a:lnTo>
                  <a:lnTo>
                    <a:pt x="8419423" y="3014379"/>
                  </a:lnTo>
                  <a:lnTo>
                    <a:pt x="8419374" y="3015387"/>
                  </a:lnTo>
                  <a:lnTo>
                    <a:pt x="8408498" y="3058695"/>
                  </a:lnTo>
                  <a:lnTo>
                    <a:pt x="8385565" y="3097009"/>
                  </a:lnTo>
                  <a:lnTo>
                    <a:pt x="8352384" y="3127114"/>
                  </a:lnTo>
                  <a:lnTo>
                    <a:pt x="8326020" y="3141174"/>
                  </a:lnTo>
                  <a:lnTo>
                    <a:pt x="8320233" y="3143250"/>
                  </a:lnTo>
                  <a:close/>
                </a:path>
              </a:pathLst>
            </a:custGeom>
            <a:solidFill>
              <a:srgbClr val="FFFFFF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4"/>
            <p:cNvSpPr/>
            <p:nvPr/>
          </p:nvSpPr>
          <p:spPr>
            <a:xfrm>
              <a:off x="9420224" y="5619750"/>
              <a:ext cx="495300" cy="495300"/>
            </a:xfrm>
            <a:custGeom>
              <a:avLst/>
              <a:gdLst/>
              <a:ahLst/>
              <a:cxnLst/>
              <a:rect l="l" t="t" r="r" b="b"/>
              <a:pathLst>
                <a:path w="495300" h="495300">
                  <a:moveTo>
                    <a:pt x="255761" y="495299"/>
                  </a:moveTo>
                  <a:lnTo>
                    <a:pt x="239539" y="495299"/>
                  </a:lnTo>
                  <a:lnTo>
                    <a:pt x="231447" y="494902"/>
                  </a:lnTo>
                  <a:lnTo>
                    <a:pt x="191380" y="488959"/>
                  </a:lnTo>
                  <a:lnTo>
                    <a:pt x="145384" y="473344"/>
                  </a:lnTo>
                  <a:lnTo>
                    <a:pt x="103318" y="449056"/>
                  </a:lnTo>
                  <a:lnTo>
                    <a:pt x="66799" y="417029"/>
                  </a:lnTo>
                  <a:lnTo>
                    <a:pt x="37229" y="378492"/>
                  </a:lnTo>
                  <a:lnTo>
                    <a:pt x="15746" y="334927"/>
                  </a:lnTo>
                  <a:lnTo>
                    <a:pt x="3176" y="288009"/>
                  </a:lnTo>
                  <a:lnTo>
                    <a:pt x="0" y="255761"/>
                  </a:lnTo>
                  <a:lnTo>
                    <a:pt x="0" y="239539"/>
                  </a:lnTo>
                  <a:lnTo>
                    <a:pt x="6340" y="191380"/>
                  </a:lnTo>
                  <a:lnTo>
                    <a:pt x="21954" y="145384"/>
                  </a:lnTo>
                  <a:lnTo>
                    <a:pt x="46241" y="103318"/>
                  </a:lnTo>
                  <a:lnTo>
                    <a:pt x="78270" y="66799"/>
                  </a:lnTo>
                  <a:lnTo>
                    <a:pt x="116806" y="37229"/>
                  </a:lnTo>
                  <a:lnTo>
                    <a:pt x="160372" y="15746"/>
                  </a:lnTo>
                  <a:lnTo>
                    <a:pt x="207290" y="3176"/>
                  </a:lnTo>
                  <a:lnTo>
                    <a:pt x="239539" y="0"/>
                  </a:lnTo>
                  <a:lnTo>
                    <a:pt x="255761" y="0"/>
                  </a:lnTo>
                  <a:lnTo>
                    <a:pt x="303919" y="6340"/>
                  </a:lnTo>
                  <a:lnTo>
                    <a:pt x="349915" y="21954"/>
                  </a:lnTo>
                  <a:lnTo>
                    <a:pt x="391982" y="46242"/>
                  </a:lnTo>
                  <a:lnTo>
                    <a:pt x="428500" y="78269"/>
                  </a:lnTo>
                  <a:lnTo>
                    <a:pt x="458068" y="116806"/>
                  </a:lnTo>
                  <a:lnTo>
                    <a:pt x="479552" y="160372"/>
                  </a:lnTo>
                  <a:lnTo>
                    <a:pt x="492123" y="207290"/>
                  </a:lnTo>
                  <a:lnTo>
                    <a:pt x="495300" y="239539"/>
                  </a:lnTo>
                  <a:lnTo>
                    <a:pt x="495300" y="247650"/>
                  </a:lnTo>
                  <a:lnTo>
                    <a:pt x="495300" y="255761"/>
                  </a:lnTo>
                  <a:lnTo>
                    <a:pt x="488958" y="303918"/>
                  </a:lnTo>
                  <a:lnTo>
                    <a:pt x="473344" y="349914"/>
                  </a:lnTo>
                  <a:lnTo>
                    <a:pt x="449056" y="391980"/>
                  </a:lnTo>
                  <a:lnTo>
                    <a:pt x="417030" y="428499"/>
                  </a:lnTo>
                  <a:lnTo>
                    <a:pt x="378493" y="458069"/>
                  </a:lnTo>
                  <a:lnTo>
                    <a:pt x="334928" y="479552"/>
                  </a:lnTo>
                  <a:lnTo>
                    <a:pt x="288008" y="492124"/>
                  </a:lnTo>
                  <a:lnTo>
                    <a:pt x="263852" y="494902"/>
                  </a:lnTo>
                  <a:lnTo>
                    <a:pt x="255761" y="495299"/>
                  </a:lnTo>
                  <a:close/>
                </a:path>
              </a:pathLst>
            </a:custGeom>
            <a:solidFill>
              <a:srgbClr val="26AE6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9556749" y="5756275"/>
              <a:ext cx="222250" cy="222250"/>
            </a:xfrm>
            <a:custGeom>
              <a:avLst/>
              <a:gdLst/>
              <a:ahLst/>
              <a:cxnLst/>
              <a:rect l="l" t="t" r="r" b="b"/>
              <a:pathLst>
                <a:path w="222250" h="222250">
                  <a:moveTo>
                    <a:pt x="155575" y="111125"/>
                  </a:moveTo>
                  <a:lnTo>
                    <a:pt x="138387" y="146723"/>
                  </a:lnTo>
                  <a:lnTo>
                    <a:pt x="111125" y="155575"/>
                  </a:lnTo>
                  <a:lnTo>
                    <a:pt x="105230" y="155574"/>
                  </a:lnTo>
                  <a:lnTo>
                    <a:pt x="79694" y="142555"/>
                  </a:lnTo>
                  <a:lnTo>
                    <a:pt x="75526" y="138387"/>
                  </a:lnTo>
                  <a:lnTo>
                    <a:pt x="72314" y="133581"/>
                  </a:lnTo>
                  <a:lnTo>
                    <a:pt x="70058" y="128135"/>
                  </a:lnTo>
                  <a:lnTo>
                    <a:pt x="67802" y="122689"/>
                  </a:lnTo>
                  <a:lnTo>
                    <a:pt x="66674" y="117019"/>
                  </a:lnTo>
                  <a:lnTo>
                    <a:pt x="66675" y="111125"/>
                  </a:lnTo>
                  <a:lnTo>
                    <a:pt x="66674" y="105230"/>
                  </a:lnTo>
                  <a:lnTo>
                    <a:pt x="79694" y="79694"/>
                  </a:lnTo>
                  <a:lnTo>
                    <a:pt x="83862" y="75526"/>
                  </a:lnTo>
                  <a:lnTo>
                    <a:pt x="88668" y="72314"/>
                  </a:lnTo>
                  <a:lnTo>
                    <a:pt x="94114" y="70058"/>
                  </a:lnTo>
                  <a:lnTo>
                    <a:pt x="99560" y="67802"/>
                  </a:lnTo>
                  <a:lnTo>
                    <a:pt x="105230" y="66675"/>
                  </a:lnTo>
                  <a:lnTo>
                    <a:pt x="111125" y="66675"/>
                  </a:lnTo>
                  <a:lnTo>
                    <a:pt x="117019" y="66675"/>
                  </a:lnTo>
                  <a:lnTo>
                    <a:pt x="122689" y="67802"/>
                  </a:lnTo>
                  <a:lnTo>
                    <a:pt x="128135" y="70058"/>
                  </a:lnTo>
                  <a:lnTo>
                    <a:pt x="133580" y="72314"/>
                  </a:lnTo>
                  <a:lnTo>
                    <a:pt x="138387" y="75526"/>
                  </a:lnTo>
                  <a:lnTo>
                    <a:pt x="142555" y="79694"/>
                  </a:lnTo>
                  <a:lnTo>
                    <a:pt x="146723" y="83862"/>
                  </a:lnTo>
                  <a:lnTo>
                    <a:pt x="149935" y="88668"/>
                  </a:lnTo>
                  <a:lnTo>
                    <a:pt x="152191" y="94114"/>
                  </a:lnTo>
                  <a:lnTo>
                    <a:pt x="154447" y="99560"/>
                  </a:lnTo>
                  <a:lnTo>
                    <a:pt x="155574" y="105230"/>
                  </a:lnTo>
                  <a:lnTo>
                    <a:pt x="155575" y="111125"/>
                  </a:lnTo>
                  <a:close/>
                </a:path>
                <a:path w="222250" h="222250">
                  <a:moveTo>
                    <a:pt x="111125" y="0"/>
                  </a:moveTo>
                  <a:lnTo>
                    <a:pt x="111125" y="22225"/>
                  </a:lnTo>
                </a:path>
                <a:path w="222250" h="222250">
                  <a:moveTo>
                    <a:pt x="111125" y="200025"/>
                  </a:moveTo>
                  <a:lnTo>
                    <a:pt x="111125" y="222250"/>
                  </a:lnTo>
                </a:path>
                <a:path w="222250" h="222250">
                  <a:moveTo>
                    <a:pt x="32559" y="32559"/>
                  </a:moveTo>
                  <a:lnTo>
                    <a:pt x="48228" y="48228"/>
                  </a:lnTo>
                </a:path>
                <a:path w="222250" h="222250">
                  <a:moveTo>
                    <a:pt x="174021" y="174021"/>
                  </a:moveTo>
                  <a:lnTo>
                    <a:pt x="189690" y="189690"/>
                  </a:lnTo>
                </a:path>
                <a:path w="222250" h="222250">
                  <a:moveTo>
                    <a:pt x="0" y="111125"/>
                  </a:moveTo>
                  <a:lnTo>
                    <a:pt x="22225" y="111125"/>
                  </a:lnTo>
                </a:path>
                <a:path w="222250" h="222250">
                  <a:moveTo>
                    <a:pt x="200025" y="111125"/>
                  </a:moveTo>
                  <a:lnTo>
                    <a:pt x="222250" y="111125"/>
                  </a:lnTo>
                </a:path>
                <a:path w="222250" h="222250">
                  <a:moveTo>
                    <a:pt x="48228" y="174021"/>
                  </a:moveTo>
                  <a:lnTo>
                    <a:pt x="32559" y="189690"/>
                  </a:lnTo>
                </a:path>
                <a:path w="222250" h="222250">
                  <a:moveTo>
                    <a:pt x="189690" y="32559"/>
                  </a:moveTo>
                  <a:lnTo>
                    <a:pt x="174021" y="48228"/>
                  </a:lnTo>
                </a:path>
              </a:pathLst>
            </a:custGeom>
            <a:ln w="222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6" name="object 56"/>
          <p:cNvSpPr txBox="1"/>
          <p:nvPr/>
        </p:nvSpPr>
        <p:spPr>
          <a:xfrm>
            <a:off x="9407525" y="5510364"/>
            <a:ext cx="6175375" cy="918210"/>
          </a:xfrm>
          <a:prstGeom prst="rect">
            <a:avLst/>
          </a:prstGeom>
        </p:spPr>
        <p:txBody>
          <a:bodyPr vert="horz" wrap="square" lIns="0" tIns="64769" rIns="0" bIns="0" rtlCol="0">
            <a:spAutoFit/>
          </a:bodyPr>
          <a:lstStyle/>
          <a:p>
            <a:pPr marL="660400">
              <a:lnSpc>
                <a:spcPct val="100000"/>
              </a:lnSpc>
              <a:spcBef>
                <a:spcPts val="509"/>
              </a:spcBef>
            </a:pPr>
            <a:r>
              <a:rPr sz="2000" b="1" spc="-90" dirty="0">
                <a:solidFill>
                  <a:srgbClr val="FFFFFF"/>
                </a:solidFill>
                <a:latin typeface="Arial"/>
                <a:cs typeface="Arial"/>
              </a:rPr>
              <a:t>Planta</a:t>
            </a:r>
            <a:r>
              <a:rPr sz="2000" b="1" spc="-10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b="1" spc="-100" dirty="0">
                <a:solidFill>
                  <a:srgbClr val="FFFFFF"/>
                </a:solidFill>
                <a:latin typeface="Arial"/>
                <a:cs typeface="Arial"/>
              </a:rPr>
              <a:t>Solar con </a:t>
            </a:r>
            <a:r>
              <a:rPr sz="2000" b="1" spc="-10" dirty="0">
                <a:solidFill>
                  <a:srgbClr val="FFFFFF"/>
                </a:solidFill>
                <a:latin typeface="Arial"/>
                <a:cs typeface="Arial"/>
              </a:rPr>
              <a:t>Almacenamiento</a:t>
            </a:r>
            <a:endParaRPr sz="2000">
              <a:latin typeface="Arial"/>
              <a:cs typeface="Arial"/>
            </a:endParaRPr>
          </a:p>
          <a:p>
            <a:pPr marL="660400">
              <a:lnSpc>
                <a:spcPct val="100000"/>
              </a:lnSpc>
              <a:spcBef>
                <a:spcPts val="250"/>
              </a:spcBef>
            </a:pPr>
            <a:r>
              <a:rPr sz="1300" spc="-30" dirty="0">
                <a:solidFill>
                  <a:srgbClr val="BAF6D0"/>
                </a:solidFill>
                <a:latin typeface="Microsoft Sans Serif"/>
                <a:cs typeface="Microsoft Sans Serif"/>
              </a:rPr>
              <a:t>Energías</a:t>
            </a:r>
            <a:r>
              <a:rPr sz="1300" spc="-25" dirty="0">
                <a:solidFill>
                  <a:srgbClr val="BAF6D0"/>
                </a:solidFill>
                <a:latin typeface="Microsoft Sans Serif"/>
                <a:cs typeface="Microsoft Sans Serif"/>
              </a:rPr>
              <a:t> </a:t>
            </a:r>
            <a:r>
              <a:rPr sz="1300" spc="-10" dirty="0">
                <a:solidFill>
                  <a:srgbClr val="BAF6D0"/>
                </a:solidFill>
                <a:latin typeface="Microsoft Sans Serif"/>
                <a:cs typeface="Microsoft Sans Serif"/>
              </a:rPr>
              <a:t>Renovables</a:t>
            </a:r>
            <a:endParaRPr sz="13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840"/>
              </a:spcBef>
            </a:pPr>
            <a:r>
              <a:rPr sz="1300" spc="-10" dirty="0">
                <a:solidFill>
                  <a:srgbClr val="DAE9FE"/>
                </a:solidFill>
                <a:latin typeface="Microsoft Sans Serif"/>
                <a:cs typeface="Microsoft Sans Serif"/>
              </a:rPr>
              <a:t>Solución</a:t>
            </a:r>
            <a:r>
              <a:rPr sz="1300" spc="-30" dirty="0">
                <a:solidFill>
                  <a:srgbClr val="DAE9FE"/>
                </a:solidFill>
                <a:latin typeface="Microsoft Sans Serif"/>
                <a:cs typeface="Microsoft Sans Serif"/>
              </a:rPr>
              <a:t> </a:t>
            </a:r>
            <a:r>
              <a:rPr sz="1300" spc="-65" dirty="0">
                <a:solidFill>
                  <a:srgbClr val="DAE9FE"/>
                </a:solidFill>
                <a:latin typeface="Microsoft Sans Serif"/>
                <a:cs typeface="Microsoft Sans Serif"/>
              </a:rPr>
              <a:t>FV</a:t>
            </a:r>
            <a:r>
              <a:rPr sz="1300" spc="-20" dirty="0">
                <a:solidFill>
                  <a:srgbClr val="DAE9FE"/>
                </a:solidFill>
                <a:latin typeface="Microsoft Sans Serif"/>
                <a:cs typeface="Microsoft Sans Serif"/>
              </a:rPr>
              <a:t> </a:t>
            </a:r>
            <a:r>
              <a:rPr sz="1300" dirty="0">
                <a:solidFill>
                  <a:srgbClr val="DAE9FE"/>
                </a:solidFill>
                <a:latin typeface="Microsoft Sans Serif"/>
                <a:cs typeface="Microsoft Sans Serif"/>
              </a:rPr>
              <a:t>+</a:t>
            </a:r>
            <a:r>
              <a:rPr sz="1300" spc="-15" dirty="0">
                <a:solidFill>
                  <a:srgbClr val="DAE9FE"/>
                </a:solidFill>
                <a:latin typeface="Microsoft Sans Serif"/>
                <a:cs typeface="Microsoft Sans Serif"/>
              </a:rPr>
              <a:t> </a:t>
            </a:r>
            <a:r>
              <a:rPr sz="1300" spc="-110" dirty="0">
                <a:solidFill>
                  <a:srgbClr val="DAE9FE"/>
                </a:solidFill>
                <a:latin typeface="Microsoft Sans Serif"/>
                <a:cs typeface="Microsoft Sans Serif"/>
              </a:rPr>
              <a:t>BESS</a:t>
            </a:r>
            <a:r>
              <a:rPr sz="1300" spc="-10" dirty="0">
                <a:solidFill>
                  <a:srgbClr val="DAE9FE"/>
                </a:solidFill>
                <a:latin typeface="Microsoft Sans Serif"/>
                <a:cs typeface="Microsoft Sans Serif"/>
              </a:rPr>
              <a:t> </a:t>
            </a:r>
            <a:r>
              <a:rPr sz="1300" dirty="0">
                <a:solidFill>
                  <a:srgbClr val="DAE9FE"/>
                </a:solidFill>
                <a:latin typeface="Microsoft Sans Serif"/>
                <a:cs typeface="Microsoft Sans Serif"/>
              </a:rPr>
              <a:t>con</a:t>
            </a:r>
            <a:r>
              <a:rPr sz="1300" spc="-20" dirty="0">
                <a:solidFill>
                  <a:srgbClr val="DAE9FE"/>
                </a:solidFill>
                <a:latin typeface="Microsoft Sans Serif"/>
                <a:cs typeface="Microsoft Sans Serif"/>
              </a:rPr>
              <a:t> </a:t>
            </a:r>
            <a:r>
              <a:rPr sz="1300" dirty="0">
                <a:solidFill>
                  <a:srgbClr val="DAE9FE"/>
                </a:solidFill>
                <a:latin typeface="Microsoft Sans Serif"/>
                <a:cs typeface="Microsoft Sans Serif"/>
              </a:rPr>
              <a:t>microred</a:t>
            </a:r>
            <a:r>
              <a:rPr sz="1300" spc="-20" dirty="0">
                <a:solidFill>
                  <a:srgbClr val="DAE9FE"/>
                </a:solidFill>
                <a:latin typeface="Microsoft Sans Serif"/>
                <a:cs typeface="Microsoft Sans Serif"/>
              </a:rPr>
              <a:t> </a:t>
            </a:r>
            <a:r>
              <a:rPr sz="1300" spc="-10" dirty="0">
                <a:solidFill>
                  <a:srgbClr val="DAE9FE"/>
                </a:solidFill>
                <a:latin typeface="Microsoft Sans Serif"/>
                <a:cs typeface="Microsoft Sans Serif"/>
              </a:rPr>
              <a:t>inteligente</a:t>
            </a:r>
            <a:r>
              <a:rPr sz="1300" spc="-15" dirty="0">
                <a:solidFill>
                  <a:srgbClr val="DAE9FE"/>
                </a:solidFill>
                <a:latin typeface="Microsoft Sans Serif"/>
                <a:cs typeface="Microsoft Sans Serif"/>
              </a:rPr>
              <a:t> </a:t>
            </a:r>
            <a:r>
              <a:rPr sz="1300" dirty="0">
                <a:solidFill>
                  <a:srgbClr val="DAE9FE"/>
                </a:solidFill>
                <a:latin typeface="Microsoft Sans Serif"/>
                <a:cs typeface="Microsoft Sans Serif"/>
              </a:rPr>
              <a:t>para</a:t>
            </a:r>
            <a:r>
              <a:rPr sz="1300" spc="-20" dirty="0">
                <a:solidFill>
                  <a:srgbClr val="DAE9FE"/>
                </a:solidFill>
                <a:latin typeface="Microsoft Sans Serif"/>
                <a:cs typeface="Microsoft Sans Serif"/>
              </a:rPr>
              <a:t> </a:t>
            </a:r>
            <a:r>
              <a:rPr sz="1300" spc="-10" dirty="0">
                <a:solidFill>
                  <a:srgbClr val="DAE9FE"/>
                </a:solidFill>
                <a:latin typeface="Microsoft Sans Serif"/>
                <a:cs typeface="Microsoft Sans Serif"/>
              </a:rPr>
              <a:t>autoconsumo</a:t>
            </a:r>
            <a:r>
              <a:rPr sz="1300" spc="-20" dirty="0">
                <a:solidFill>
                  <a:srgbClr val="DAE9FE"/>
                </a:solidFill>
                <a:latin typeface="Microsoft Sans Serif"/>
                <a:cs typeface="Microsoft Sans Serif"/>
              </a:rPr>
              <a:t> </a:t>
            </a:r>
            <a:r>
              <a:rPr sz="1300" dirty="0">
                <a:solidFill>
                  <a:srgbClr val="DAE9FE"/>
                </a:solidFill>
                <a:latin typeface="Microsoft Sans Serif"/>
                <a:cs typeface="Microsoft Sans Serif"/>
              </a:rPr>
              <a:t>y</a:t>
            </a:r>
            <a:r>
              <a:rPr sz="1300" spc="-20" dirty="0">
                <a:solidFill>
                  <a:srgbClr val="DAE9FE"/>
                </a:solidFill>
                <a:latin typeface="Microsoft Sans Serif"/>
                <a:cs typeface="Microsoft Sans Serif"/>
              </a:rPr>
              <a:t> </a:t>
            </a:r>
            <a:r>
              <a:rPr sz="1300" dirty="0">
                <a:solidFill>
                  <a:srgbClr val="DAE9FE"/>
                </a:solidFill>
                <a:latin typeface="Microsoft Sans Serif"/>
                <a:cs typeface="Microsoft Sans Serif"/>
              </a:rPr>
              <a:t>respaldo</a:t>
            </a:r>
            <a:r>
              <a:rPr sz="1300" spc="-15" dirty="0">
                <a:solidFill>
                  <a:srgbClr val="DAE9FE"/>
                </a:solidFill>
                <a:latin typeface="Microsoft Sans Serif"/>
                <a:cs typeface="Microsoft Sans Serif"/>
              </a:rPr>
              <a:t> </a:t>
            </a:r>
            <a:r>
              <a:rPr sz="1300" spc="-10" dirty="0">
                <a:solidFill>
                  <a:srgbClr val="DAE9FE"/>
                </a:solidFill>
                <a:latin typeface="Microsoft Sans Serif"/>
                <a:cs typeface="Microsoft Sans Serif"/>
              </a:rPr>
              <a:t>industrial.</a:t>
            </a:r>
            <a:endParaRPr sz="1300">
              <a:latin typeface="Microsoft Sans Serif"/>
              <a:cs typeface="Microsoft Sans Serif"/>
            </a:endParaRPr>
          </a:p>
        </p:txBody>
      </p:sp>
      <p:sp>
        <p:nvSpPr>
          <p:cNvPr id="57" name="object 57"/>
          <p:cNvSpPr/>
          <p:nvPr/>
        </p:nvSpPr>
        <p:spPr>
          <a:xfrm>
            <a:off x="9420225" y="6515100"/>
            <a:ext cx="3990975" cy="647700"/>
          </a:xfrm>
          <a:custGeom>
            <a:avLst/>
            <a:gdLst/>
            <a:ahLst/>
            <a:cxnLst/>
            <a:rect l="l" t="t" r="r" b="b"/>
            <a:pathLst>
              <a:path w="3990975" h="647700">
                <a:moveTo>
                  <a:pt x="3919778" y="647699"/>
                </a:moveTo>
                <a:lnTo>
                  <a:pt x="71196" y="647699"/>
                </a:lnTo>
                <a:lnTo>
                  <a:pt x="66241" y="647211"/>
                </a:lnTo>
                <a:lnTo>
                  <a:pt x="29705" y="632077"/>
                </a:lnTo>
                <a:lnTo>
                  <a:pt x="3885" y="596037"/>
                </a:lnTo>
                <a:lnTo>
                  <a:pt x="0" y="576503"/>
                </a:lnTo>
                <a:lnTo>
                  <a:pt x="0" y="571500"/>
                </a:lnTo>
                <a:lnTo>
                  <a:pt x="0" y="71196"/>
                </a:lnTo>
                <a:lnTo>
                  <a:pt x="15621" y="29704"/>
                </a:lnTo>
                <a:lnTo>
                  <a:pt x="51661" y="3885"/>
                </a:lnTo>
                <a:lnTo>
                  <a:pt x="71196" y="0"/>
                </a:lnTo>
                <a:lnTo>
                  <a:pt x="3919778" y="0"/>
                </a:lnTo>
                <a:lnTo>
                  <a:pt x="3961268" y="15620"/>
                </a:lnTo>
                <a:lnTo>
                  <a:pt x="3987088" y="51661"/>
                </a:lnTo>
                <a:lnTo>
                  <a:pt x="3990974" y="71196"/>
                </a:lnTo>
                <a:lnTo>
                  <a:pt x="3990974" y="576503"/>
                </a:lnTo>
                <a:lnTo>
                  <a:pt x="3975353" y="617993"/>
                </a:lnTo>
                <a:lnTo>
                  <a:pt x="3939311" y="643813"/>
                </a:lnTo>
                <a:lnTo>
                  <a:pt x="3924733" y="647211"/>
                </a:lnTo>
                <a:lnTo>
                  <a:pt x="3919778" y="647699"/>
                </a:lnTo>
                <a:close/>
              </a:path>
            </a:pathLst>
          </a:custGeom>
          <a:solidFill>
            <a:srgbClr val="16A24A">
              <a:alpha val="301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 txBox="1"/>
          <p:nvPr/>
        </p:nvSpPr>
        <p:spPr>
          <a:xfrm>
            <a:off x="10965904" y="6521514"/>
            <a:ext cx="899794" cy="560070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400"/>
              </a:spcBef>
            </a:pPr>
            <a:r>
              <a:rPr sz="1950" b="1" spc="-25" dirty="0">
                <a:solidFill>
                  <a:srgbClr val="26AE60"/>
                </a:solidFill>
                <a:latin typeface="Arial"/>
                <a:cs typeface="Arial"/>
              </a:rPr>
              <a:t>70%</a:t>
            </a:r>
            <a:endParaRPr sz="19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85"/>
              </a:spcBef>
            </a:pPr>
            <a:r>
              <a:rPr sz="115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Autoconsumo</a:t>
            </a:r>
            <a:endParaRPr sz="1150">
              <a:latin typeface="Microsoft Sans Serif"/>
              <a:cs typeface="Microsoft Sans Serif"/>
            </a:endParaRPr>
          </a:p>
        </p:txBody>
      </p:sp>
      <p:sp>
        <p:nvSpPr>
          <p:cNvPr id="59" name="object 59"/>
          <p:cNvSpPr/>
          <p:nvPr/>
        </p:nvSpPr>
        <p:spPr>
          <a:xfrm>
            <a:off x="13525498" y="6515100"/>
            <a:ext cx="3990975" cy="647700"/>
          </a:xfrm>
          <a:custGeom>
            <a:avLst/>
            <a:gdLst/>
            <a:ahLst/>
            <a:cxnLst/>
            <a:rect l="l" t="t" r="r" b="b"/>
            <a:pathLst>
              <a:path w="3990975" h="647700">
                <a:moveTo>
                  <a:pt x="3919779" y="647699"/>
                </a:moveTo>
                <a:lnTo>
                  <a:pt x="71196" y="647699"/>
                </a:lnTo>
                <a:lnTo>
                  <a:pt x="66241" y="647211"/>
                </a:lnTo>
                <a:lnTo>
                  <a:pt x="29704" y="632077"/>
                </a:lnTo>
                <a:lnTo>
                  <a:pt x="3884" y="596037"/>
                </a:lnTo>
                <a:lnTo>
                  <a:pt x="0" y="576503"/>
                </a:lnTo>
                <a:lnTo>
                  <a:pt x="0" y="571500"/>
                </a:lnTo>
                <a:lnTo>
                  <a:pt x="0" y="71196"/>
                </a:lnTo>
                <a:lnTo>
                  <a:pt x="15620" y="29704"/>
                </a:lnTo>
                <a:lnTo>
                  <a:pt x="51661" y="3885"/>
                </a:lnTo>
                <a:lnTo>
                  <a:pt x="71196" y="0"/>
                </a:lnTo>
                <a:lnTo>
                  <a:pt x="3919779" y="0"/>
                </a:lnTo>
                <a:lnTo>
                  <a:pt x="3961268" y="15620"/>
                </a:lnTo>
                <a:lnTo>
                  <a:pt x="3987087" y="51661"/>
                </a:lnTo>
                <a:lnTo>
                  <a:pt x="3990975" y="71196"/>
                </a:lnTo>
                <a:lnTo>
                  <a:pt x="3990975" y="576503"/>
                </a:lnTo>
                <a:lnTo>
                  <a:pt x="3975353" y="617993"/>
                </a:lnTo>
                <a:lnTo>
                  <a:pt x="3939311" y="643813"/>
                </a:lnTo>
                <a:lnTo>
                  <a:pt x="3924733" y="647211"/>
                </a:lnTo>
                <a:lnTo>
                  <a:pt x="3919779" y="647699"/>
                </a:lnTo>
                <a:close/>
              </a:path>
            </a:pathLst>
          </a:custGeom>
          <a:solidFill>
            <a:srgbClr val="16A24A">
              <a:alpha val="301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 txBox="1"/>
          <p:nvPr/>
        </p:nvSpPr>
        <p:spPr>
          <a:xfrm>
            <a:off x="15104070" y="6521514"/>
            <a:ext cx="833755" cy="560070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47625">
              <a:lnSpc>
                <a:spcPct val="100000"/>
              </a:lnSpc>
              <a:spcBef>
                <a:spcPts val="400"/>
              </a:spcBef>
            </a:pPr>
            <a:r>
              <a:rPr sz="1950" b="1" spc="55" dirty="0">
                <a:solidFill>
                  <a:srgbClr val="26AE60"/>
                </a:solidFill>
                <a:latin typeface="Arial"/>
                <a:cs typeface="Arial"/>
              </a:rPr>
              <a:t>€240</a:t>
            </a:r>
            <a:r>
              <a:rPr sz="1950" b="1" spc="55" dirty="0">
                <a:solidFill>
                  <a:srgbClr val="26AE60"/>
                </a:solidFill>
                <a:latin typeface="Yu Gothic"/>
                <a:cs typeface="Yu Gothic"/>
              </a:rPr>
              <a:t>k</a:t>
            </a:r>
            <a:endParaRPr sz="1950">
              <a:latin typeface="Yu Gothic"/>
              <a:cs typeface="Yu Gothic"/>
            </a:endParaRPr>
          </a:p>
          <a:p>
            <a:pPr marL="12700">
              <a:lnSpc>
                <a:spcPct val="100000"/>
              </a:lnSpc>
              <a:spcBef>
                <a:spcPts val="185"/>
              </a:spcBef>
            </a:pPr>
            <a:r>
              <a:rPr sz="115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Ahorro</a:t>
            </a:r>
            <a:r>
              <a:rPr sz="1150" spc="-5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15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anual</a:t>
            </a:r>
            <a:endParaRPr sz="1150">
              <a:latin typeface="Microsoft Sans Serif"/>
              <a:cs typeface="Microsoft Sans Serif"/>
            </a:endParaRPr>
          </a:p>
        </p:txBody>
      </p:sp>
      <p:sp>
        <p:nvSpPr>
          <p:cNvPr id="61" name="object 61"/>
          <p:cNvSpPr/>
          <p:nvPr/>
        </p:nvSpPr>
        <p:spPr>
          <a:xfrm>
            <a:off x="9420225" y="7277100"/>
            <a:ext cx="3990975" cy="647700"/>
          </a:xfrm>
          <a:custGeom>
            <a:avLst/>
            <a:gdLst/>
            <a:ahLst/>
            <a:cxnLst/>
            <a:rect l="l" t="t" r="r" b="b"/>
            <a:pathLst>
              <a:path w="3990975" h="647700">
                <a:moveTo>
                  <a:pt x="3919778" y="647698"/>
                </a:moveTo>
                <a:lnTo>
                  <a:pt x="71196" y="647698"/>
                </a:lnTo>
                <a:lnTo>
                  <a:pt x="66241" y="647209"/>
                </a:lnTo>
                <a:lnTo>
                  <a:pt x="29705" y="632076"/>
                </a:lnTo>
                <a:lnTo>
                  <a:pt x="3885" y="596036"/>
                </a:lnTo>
                <a:lnTo>
                  <a:pt x="0" y="576502"/>
                </a:lnTo>
                <a:lnTo>
                  <a:pt x="0" y="571499"/>
                </a:lnTo>
                <a:lnTo>
                  <a:pt x="0" y="71195"/>
                </a:lnTo>
                <a:lnTo>
                  <a:pt x="15621" y="29702"/>
                </a:lnTo>
                <a:lnTo>
                  <a:pt x="51661" y="3884"/>
                </a:lnTo>
                <a:lnTo>
                  <a:pt x="71196" y="0"/>
                </a:lnTo>
                <a:lnTo>
                  <a:pt x="3919778" y="0"/>
                </a:lnTo>
                <a:lnTo>
                  <a:pt x="3961268" y="15619"/>
                </a:lnTo>
                <a:lnTo>
                  <a:pt x="3987088" y="51659"/>
                </a:lnTo>
                <a:lnTo>
                  <a:pt x="3990974" y="71195"/>
                </a:lnTo>
                <a:lnTo>
                  <a:pt x="3990974" y="576502"/>
                </a:lnTo>
                <a:lnTo>
                  <a:pt x="3975353" y="617992"/>
                </a:lnTo>
                <a:lnTo>
                  <a:pt x="3939311" y="643811"/>
                </a:lnTo>
                <a:lnTo>
                  <a:pt x="3924733" y="647210"/>
                </a:lnTo>
                <a:lnTo>
                  <a:pt x="3919778" y="647698"/>
                </a:lnTo>
                <a:close/>
              </a:path>
            </a:pathLst>
          </a:custGeom>
          <a:solidFill>
            <a:srgbClr val="16A24A">
              <a:alpha val="301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 txBox="1"/>
          <p:nvPr/>
        </p:nvSpPr>
        <p:spPr>
          <a:xfrm>
            <a:off x="10896252" y="7283514"/>
            <a:ext cx="1038860" cy="560070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400"/>
              </a:spcBef>
            </a:pPr>
            <a:r>
              <a:rPr sz="1950" b="1" spc="-25" dirty="0">
                <a:solidFill>
                  <a:srgbClr val="26AE60"/>
                </a:solidFill>
                <a:latin typeface="Arial"/>
                <a:cs typeface="Arial"/>
              </a:rPr>
              <a:t>4</a:t>
            </a:r>
            <a:r>
              <a:rPr sz="1950" b="1" spc="-25" dirty="0">
                <a:solidFill>
                  <a:srgbClr val="26AE60"/>
                </a:solidFill>
                <a:latin typeface="Yu Gothic"/>
                <a:cs typeface="Yu Gothic"/>
              </a:rPr>
              <a:t>h</a:t>
            </a:r>
            <a:endParaRPr sz="1950">
              <a:latin typeface="Yu Gothic"/>
              <a:cs typeface="Yu Gothic"/>
            </a:endParaRPr>
          </a:p>
          <a:p>
            <a:pPr algn="ctr">
              <a:lnSpc>
                <a:spcPct val="100000"/>
              </a:lnSpc>
              <a:spcBef>
                <a:spcPts val="185"/>
              </a:spcBef>
            </a:pPr>
            <a:r>
              <a:rPr sz="1150" spc="-40" dirty="0">
                <a:solidFill>
                  <a:srgbClr val="FFFFFF"/>
                </a:solidFill>
                <a:latin typeface="Microsoft Sans Serif"/>
                <a:cs typeface="Microsoft Sans Serif"/>
              </a:rPr>
              <a:t>Respaldo</a:t>
            </a:r>
            <a:r>
              <a:rPr sz="1150" spc="-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15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crítico</a:t>
            </a:r>
            <a:endParaRPr sz="1150">
              <a:latin typeface="Microsoft Sans Serif"/>
              <a:cs typeface="Microsoft Sans Serif"/>
            </a:endParaRPr>
          </a:p>
        </p:txBody>
      </p:sp>
      <p:sp>
        <p:nvSpPr>
          <p:cNvPr id="63" name="object 63"/>
          <p:cNvSpPr/>
          <p:nvPr/>
        </p:nvSpPr>
        <p:spPr>
          <a:xfrm>
            <a:off x="13525498" y="7277100"/>
            <a:ext cx="3990975" cy="647700"/>
          </a:xfrm>
          <a:custGeom>
            <a:avLst/>
            <a:gdLst/>
            <a:ahLst/>
            <a:cxnLst/>
            <a:rect l="l" t="t" r="r" b="b"/>
            <a:pathLst>
              <a:path w="3990975" h="647700">
                <a:moveTo>
                  <a:pt x="3919779" y="647698"/>
                </a:moveTo>
                <a:lnTo>
                  <a:pt x="71196" y="647698"/>
                </a:lnTo>
                <a:lnTo>
                  <a:pt x="66241" y="647209"/>
                </a:lnTo>
                <a:lnTo>
                  <a:pt x="29704" y="632076"/>
                </a:lnTo>
                <a:lnTo>
                  <a:pt x="3884" y="596036"/>
                </a:lnTo>
                <a:lnTo>
                  <a:pt x="0" y="576502"/>
                </a:lnTo>
                <a:lnTo>
                  <a:pt x="0" y="571499"/>
                </a:lnTo>
                <a:lnTo>
                  <a:pt x="0" y="71195"/>
                </a:lnTo>
                <a:lnTo>
                  <a:pt x="15620" y="29702"/>
                </a:lnTo>
                <a:lnTo>
                  <a:pt x="51661" y="3884"/>
                </a:lnTo>
                <a:lnTo>
                  <a:pt x="71196" y="0"/>
                </a:lnTo>
                <a:lnTo>
                  <a:pt x="3919779" y="0"/>
                </a:lnTo>
                <a:lnTo>
                  <a:pt x="3961268" y="15619"/>
                </a:lnTo>
                <a:lnTo>
                  <a:pt x="3987087" y="51659"/>
                </a:lnTo>
                <a:lnTo>
                  <a:pt x="3990975" y="71195"/>
                </a:lnTo>
                <a:lnTo>
                  <a:pt x="3990975" y="576502"/>
                </a:lnTo>
                <a:lnTo>
                  <a:pt x="3975353" y="617992"/>
                </a:lnTo>
                <a:lnTo>
                  <a:pt x="3939311" y="643811"/>
                </a:lnTo>
                <a:lnTo>
                  <a:pt x="3924733" y="647210"/>
                </a:lnTo>
                <a:lnTo>
                  <a:pt x="3919779" y="647698"/>
                </a:lnTo>
                <a:close/>
              </a:path>
            </a:pathLst>
          </a:custGeom>
          <a:solidFill>
            <a:srgbClr val="16A24A">
              <a:alpha val="301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 txBox="1"/>
          <p:nvPr/>
        </p:nvSpPr>
        <p:spPr>
          <a:xfrm>
            <a:off x="15059570" y="7291698"/>
            <a:ext cx="922655" cy="513715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434"/>
              </a:spcBef>
            </a:pPr>
            <a:r>
              <a:rPr sz="1550" b="1" spc="-50" dirty="0">
                <a:solidFill>
                  <a:srgbClr val="26AE60"/>
                </a:solidFill>
                <a:latin typeface="Sitka Text"/>
                <a:cs typeface="Sitka Text"/>
              </a:rPr>
              <a:t>+</a:t>
            </a:r>
            <a:endParaRPr sz="1550">
              <a:latin typeface="Sitka Text"/>
              <a:cs typeface="Sitka Text"/>
            </a:endParaRPr>
          </a:p>
          <a:p>
            <a:pPr algn="ctr">
              <a:lnSpc>
                <a:spcPct val="100000"/>
              </a:lnSpc>
              <a:spcBef>
                <a:spcPts val="265"/>
              </a:spcBef>
            </a:pPr>
            <a:r>
              <a:rPr sz="115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Mercados</a:t>
            </a:r>
            <a:r>
              <a:rPr sz="115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15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flex</a:t>
            </a:r>
            <a:endParaRPr sz="1150">
              <a:latin typeface="Microsoft Sans Serif"/>
              <a:cs typeface="Microsoft Sans Serif"/>
            </a:endParaRPr>
          </a:p>
        </p:txBody>
      </p:sp>
      <p:sp>
        <p:nvSpPr>
          <p:cNvPr id="65" name="object 65"/>
          <p:cNvSpPr/>
          <p:nvPr/>
        </p:nvSpPr>
        <p:spPr>
          <a:xfrm>
            <a:off x="9420225" y="8086725"/>
            <a:ext cx="8096250" cy="342900"/>
          </a:xfrm>
          <a:custGeom>
            <a:avLst/>
            <a:gdLst/>
            <a:ahLst/>
            <a:cxnLst/>
            <a:rect l="l" t="t" r="r" b="b"/>
            <a:pathLst>
              <a:path w="8096250" h="342900">
                <a:moveTo>
                  <a:pt x="8025053" y="342899"/>
                </a:moveTo>
                <a:lnTo>
                  <a:pt x="71196" y="342899"/>
                </a:lnTo>
                <a:lnTo>
                  <a:pt x="66241" y="342411"/>
                </a:lnTo>
                <a:lnTo>
                  <a:pt x="29705" y="327278"/>
                </a:lnTo>
                <a:lnTo>
                  <a:pt x="3885" y="291237"/>
                </a:lnTo>
                <a:lnTo>
                  <a:pt x="0" y="271703"/>
                </a:lnTo>
                <a:lnTo>
                  <a:pt x="0" y="266700"/>
                </a:lnTo>
                <a:lnTo>
                  <a:pt x="0" y="71196"/>
                </a:lnTo>
                <a:lnTo>
                  <a:pt x="15621" y="29704"/>
                </a:lnTo>
                <a:lnTo>
                  <a:pt x="51661" y="3885"/>
                </a:lnTo>
                <a:lnTo>
                  <a:pt x="71196" y="0"/>
                </a:lnTo>
                <a:lnTo>
                  <a:pt x="8025053" y="0"/>
                </a:lnTo>
                <a:lnTo>
                  <a:pt x="8066542" y="15620"/>
                </a:lnTo>
                <a:lnTo>
                  <a:pt x="8092362" y="51660"/>
                </a:lnTo>
                <a:lnTo>
                  <a:pt x="8096249" y="71196"/>
                </a:lnTo>
                <a:lnTo>
                  <a:pt x="8096249" y="271703"/>
                </a:lnTo>
                <a:lnTo>
                  <a:pt x="8080627" y="313193"/>
                </a:lnTo>
                <a:lnTo>
                  <a:pt x="8044585" y="339014"/>
                </a:lnTo>
                <a:lnTo>
                  <a:pt x="8030007" y="342411"/>
                </a:lnTo>
                <a:lnTo>
                  <a:pt x="8025053" y="342899"/>
                </a:lnTo>
                <a:close/>
              </a:path>
            </a:pathLst>
          </a:custGeom>
          <a:solidFill>
            <a:srgbClr val="000000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 txBox="1"/>
          <p:nvPr/>
        </p:nvSpPr>
        <p:spPr>
          <a:xfrm>
            <a:off x="12355810" y="8142879"/>
            <a:ext cx="2225040" cy="2057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150" b="1" spc="-114" dirty="0">
                <a:solidFill>
                  <a:srgbClr val="BEDAFE"/>
                </a:solidFill>
                <a:latin typeface="Arial"/>
                <a:cs typeface="Arial"/>
              </a:rPr>
              <a:t>PPA</a:t>
            </a:r>
            <a:r>
              <a:rPr sz="1150" b="1" spc="-25" dirty="0">
                <a:solidFill>
                  <a:srgbClr val="BEDAFE"/>
                </a:solidFill>
                <a:latin typeface="Arial"/>
                <a:cs typeface="Arial"/>
              </a:rPr>
              <a:t> </a:t>
            </a:r>
            <a:r>
              <a:rPr sz="1150" b="1" spc="-60" dirty="0">
                <a:solidFill>
                  <a:srgbClr val="BEDAFE"/>
                </a:solidFill>
                <a:latin typeface="Arial"/>
                <a:cs typeface="Arial"/>
              </a:rPr>
              <a:t>con</a:t>
            </a:r>
            <a:r>
              <a:rPr sz="1150" b="1" spc="-25" dirty="0">
                <a:solidFill>
                  <a:srgbClr val="BEDAFE"/>
                </a:solidFill>
                <a:latin typeface="Arial"/>
                <a:cs typeface="Arial"/>
              </a:rPr>
              <a:t> </a:t>
            </a:r>
            <a:r>
              <a:rPr sz="1150" b="1" spc="-45" dirty="0">
                <a:solidFill>
                  <a:srgbClr val="BEDAFE"/>
                </a:solidFill>
                <a:latin typeface="Arial"/>
                <a:cs typeface="Arial"/>
              </a:rPr>
              <a:t>performance</a:t>
            </a:r>
            <a:r>
              <a:rPr sz="1150" b="1" spc="-20" dirty="0">
                <a:solidFill>
                  <a:srgbClr val="BEDAFE"/>
                </a:solidFill>
                <a:latin typeface="Arial"/>
                <a:cs typeface="Arial"/>
              </a:rPr>
              <a:t> </a:t>
            </a:r>
            <a:r>
              <a:rPr sz="1150" b="1" spc="-30" dirty="0">
                <a:solidFill>
                  <a:srgbClr val="BEDAFE"/>
                </a:solidFill>
                <a:latin typeface="Arial"/>
                <a:cs typeface="Arial"/>
              </a:rPr>
              <a:t>garantizada</a:t>
            </a:r>
            <a:endParaRPr sz="1150">
              <a:latin typeface="Arial"/>
              <a:cs typeface="Arial"/>
            </a:endParaRPr>
          </a:p>
        </p:txBody>
      </p:sp>
      <p:grpSp>
        <p:nvGrpSpPr>
          <p:cNvPr id="67" name="object 67"/>
          <p:cNvGrpSpPr/>
          <p:nvPr/>
        </p:nvGrpSpPr>
        <p:grpSpPr>
          <a:xfrm>
            <a:off x="609600" y="8820150"/>
            <a:ext cx="17068800" cy="857250"/>
            <a:chOff x="609600" y="8820150"/>
            <a:chExt cx="17068800" cy="857250"/>
          </a:xfrm>
        </p:grpSpPr>
        <p:sp>
          <p:nvSpPr>
            <p:cNvPr id="68" name="object 68"/>
            <p:cNvSpPr/>
            <p:nvPr/>
          </p:nvSpPr>
          <p:spPr>
            <a:xfrm>
              <a:off x="609600" y="8820150"/>
              <a:ext cx="17068800" cy="857250"/>
            </a:xfrm>
            <a:custGeom>
              <a:avLst/>
              <a:gdLst/>
              <a:ahLst/>
              <a:cxnLst/>
              <a:rect l="l" t="t" r="r" b="b"/>
              <a:pathLst>
                <a:path w="17068800" h="857250">
                  <a:moveTo>
                    <a:pt x="16916400" y="857250"/>
                  </a:moveTo>
                  <a:lnTo>
                    <a:pt x="152400" y="857250"/>
                  </a:lnTo>
                  <a:lnTo>
                    <a:pt x="137387" y="856524"/>
                  </a:lnTo>
                  <a:lnTo>
                    <a:pt x="94079" y="845649"/>
                  </a:lnTo>
                  <a:lnTo>
                    <a:pt x="55765" y="822716"/>
                  </a:lnTo>
                  <a:lnTo>
                    <a:pt x="25660" y="789534"/>
                  </a:lnTo>
                  <a:lnTo>
                    <a:pt x="6525" y="749023"/>
                  </a:lnTo>
                  <a:lnTo>
                    <a:pt x="0" y="704850"/>
                  </a:lnTo>
                  <a:lnTo>
                    <a:pt x="0" y="152400"/>
                  </a:lnTo>
                  <a:lnTo>
                    <a:pt x="6525" y="108226"/>
                  </a:lnTo>
                  <a:lnTo>
                    <a:pt x="25660" y="67715"/>
                  </a:lnTo>
                  <a:lnTo>
                    <a:pt x="55765" y="34533"/>
                  </a:lnTo>
                  <a:lnTo>
                    <a:pt x="94079" y="11600"/>
                  </a:lnTo>
                  <a:lnTo>
                    <a:pt x="137387" y="725"/>
                  </a:lnTo>
                  <a:lnTo>
                    <a:pt x="152400" y="0"/>
                  </a:lnTo>
                  <a:lnTo>
                    <a:pt x="16916400" y="0"/>
                  </a:lnTo>
                  <a:lnTo>
                    <a:pt x="16960572" y="6525"/>
                  </a:lnTo>
                  <a:lnTo>
                    <a:pt x="17001083" y="25660"/>
                  </a:lnTo>
                  <a:lnTo>
                    <a:pt x="17034264" y="55765"/>
                  </a:lnTo>
                  <a:lnTo>
                    <a:pt x="17057198" y="94079"/>
                  </a:lnTo>
                  <a:lnTo>
                    <a:pt x="17068074" y="137387"/>
                  </a:lnTo>
                  <a:lnTo>
                    <a:pt x="17068800" y="152400"/>
                  </a:lnTo>
                  <a:lnTo>
                    <a:pt x="17068800" y="704850"/>
                  </a:lnTo>
                  <a:lnTo>
                    <a:pt x="17062273" y="749023"/>
                  </a:lnTo>
                  <a:lnTo>
                    <a:pt x="17043138" y="789534"/>
                  </a:lnTo>
                  <a:lnTo>
                    <a:pt x="17013033" y="822716"/>
                  </a:lnTo>
                  <a:lnTo>
                    <a:pt x="16974719" y="845649"/>
                  </a:lnTo>
                  <a:lnTo>
                    <a:pt x="16931413" y="856524"/>
                  </a:lnTo>
                  <a:lnTo>
                    <a:pt x="16916400" y="857250"/>
                  </a:lnTo>
                  <a:close/>
                </a:path>
              </a:pathLst>
            </a:custGeom>
            <a:solidFill>
              <a:srgbClr val="000000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9" name="object 69"/>
            <p:cNvSpPr/>
            <p:nvPr/>
          </p:nvSpPr>
          <p:spPr>
            <a:xfrm>
              <a:off x="609600" y="8820150"/>
              <a:ext cx="17068800" cy="857250"/>
            </a:xfrm>
            <a:custGeom>
              <a:avLst/>
              <a:gdLst/>
              <a:ahLst/>
              <a:cxnLst/>
              <a:rect l="l" t="t" r="r" b="b"/>
              <a:pathLst>
                <a:path w="17068800" h="857250">
                  <a:moveTo>
                    <a:pt x="16916400" y="857250"/>
                  </a:moveTo>
                  <a:lnTo>
                    <a:pt x="152400" y="857250"/>
                  </a:lnTo>
                  <a:lnTo>
                    <a:pt x="137387" y="856524"/>
                  </a:lnTo>
                  <a:lnTo>
                    <a:pt x="94079" y="845649"/>
                  </a:lnTo>
                  <a:lnTo>
                    <a:pt x="55765" y="822716"/>
                  </a:lnTo>
                  <a:lnTo>
                    <a:pt x="25660" y="789534"/>
                  </a:lnTo>
                  <a:lnTo>
                    <a:pt x="6525" y="749023"/>
                  </a:lnTo>
                  <a:lnTo>
                    <a:pt x="0" y="704850"/>
                  </a:lnTo>
                  <a:lnTo>
                    <a:pt x="0" y="152400"/>
                  </a:lnTo>
                  <a:lnTo>
                    <a:pt x="676" y="138395"/>
                  </a:lnTo>
                  <a:lnTo>
                    <a:pt x="725" y="137387"/>
                  </a:lnTo>
                  <a:lnTo>
                    <a:pt x="11600" y="94079"/>
                  </a:lnTo>
                  <a:lnTo>
                    <a:pt x="34533" y="55765"/>
                  </a:lnTo>
                  <a:lnTo>
                    <a:pt x="67715" y="25660"/>
                  </a:lnTo>
                  <a:lnTo>
                    <a:pt x="108226" y="6525"/>
                  </a:lnTo>
                  <a:lnTo>
                    <a:pt x="152400" y="0"/>
                  </a:lnTo>
                  <a:lnTo>
                    <a:pt x="16916400" y="0"/>
                  </a:lnTo>
                  <a:lnTo>
                    <a:pt x="16931413" y="725"/>
                  </a:lnTo>
                  <a:lnTo>
                    <a:pt x="16946137" y="2900"/>
                  </a:lnTo>
                  <a:lnTo>
                    <a:pt x="16960572" y="6525"/>
                  </a:lnTo>
                  <a:lnTo>
                    <a:pt x="16968933" y="9525"/>
                  </a:lnTo>
                  <a:lnTo>
                    <a:pt x="152400" y="9525"/>
                  </a:lnTo>
                  <a:lnTo>
                    <a:pt x="145380" y="9696"/>
                  </a:lnTo>
                  <a:lnTo>
                    <a:pt x="104274" y="17872"/>
                  </a:lnTo>
                  <a:lnTo>
                    <a:pt x="67282" y="37645"/>
                  </a:lnTo>
                  <a:lnTo>
                    <a:pt x="37645" y="67280"/>
                  </a:lnTo>
                  <a:lnTo>
                    <a:pt x="17873" y="104273"/>
                  </a:lnTo>
                  <a:lnTo>
                    <a:pt x="10335" y="137387"/>
                  </a:lnTo>
                  <a:lnTo>
                    <a:pt x="10211" y="138395"/>
                  </a:lnTo>
                  <a:lnTo>
                    <a:pt x="9696" y="145380"/>
                  </a:lnTo>
                  <a:lnTo>
                    <a:pt x="9525" y="152400"/>
                  </a:lnTo>
                  <a:lnTo>
                    <a:pt x="9525" y="704850"/>
                  </a:lnTo>
                  <a:lnTo>
                    <a:pt x="9696" y="711868"/>
                  </a:lnTo>
                  <a:lnTo>
                    <a:pt x="17873" y="752974"/>
                  </a:lnTo>
                  <a:lnTo>
                    <a:pt x="37645" y="789967"/>
                  </a:lnTo>
                  <a:lnTo>
                    <a:pt x="67281" y="819603"/>
                  </a:lnTo>
                  <a:lnTo>
                    <a:pt x="104274" y="839375"/>
                  </a:lnTo>
                  <a:lnTo>
                    <a:pt x="145380" y="847553"/>
                  </a:lnTo>
                  <a:lnTo>
                    <a:pt x="152400" y="847725"/>
                  </a:lnTo>
                  <a:lnTo>
                    <a:pt x="16968933" y="847725"/>
                  </a:lnTo>
                  <a:lnTo>
                    <a:pt x="16960572" y="850724"/>
                  </a:lnTo>
                  <a:lnTo>
                    <a:pt x="16946137" y="854349"/>
                  </a:lnTo>
                  <a:lnTo>
                    <a:pt x="16931413" y="856524"/>
                  </a:lnTo>
                  <a:lnTo>
                    <a:pt x="16916400" y="857250"/>
                  </a:lnTo>
                  <a:close/>
                </a:path>
                <a:path w="17068800" h="857250">
                  <a:moveTo>
                    <a:pt x="16968933" y="847725"/>
                  </a:moveTo>
                  <a:lnTo>
                    <a:pt x="16916401" y="847725"/>
                  </a:lnTo>
                  <a:lnTo>
                    <a:pt x="16923419" y="847553"/>
                  </a:lnTo>
                  <a:lnTo>
                    <a:pt x="16930405" y="847038"/>
                  </a:lnTo>
                  <a:lnTo>
                    <a:pt x="16971075" y="836848"/>
                  </a:lnTo>
                  <a:lnTo>
                    <a:pt x="17007039" y="815294"/>
                  </a:lnTo>
                  <a:lnTo>
                    <a:pt x="17035194" y="784226"/>
                  </a:lnTo>
                  <a:lnTo>
                    <a:pt x="17053123" y="746323"/>
                  </a:lnTo>
                  <a:lnTo>
                    <a:pt x="17059276" y="704850"/>
                  </a:lnTo>
                  <a:lnTo>
                    <a:pt x="17059276" y="152400"/>
                  </a:lnTo>
                  <a:lnTo>
                    <a:pt x="17053122" y="110923"/>
                  </a:lnTo>
                  <a:lnTo>
                    <a:pt x="17035194" y="73021"/>
                  </a:lnTo>
                  <a:lnTo>
                    <a:pt x="17007039" y="41954"/>
                  </a:lnTo>
                  <a:lnTo>
                    <a:pt x="16971075" y="20399"/>
                  </a:lnTo>
                  <a:lnTo>
                    <a:pt x="16930405" y="10211"/>
                  </a:lnTo>
                  <a:lnTo>
                    <a:pt x="16916401" y="9525"/>
                  </a:lnTo>
                  <a:lnTo>
                    <a:pt x="16968933" y="9525"/>
                  </a:lnTo>
                  <a:lnTo>
                    <a:pt x="17013034" y="34533"/>
                  </a:lnTo>
                  <a:lnTo>
                    <a:pt x="17043138" y="67715"/>
                  </a:lnTo>
                  <a:lnTo>
                    <a:pt x="17062273" y="108226"/>
                  </a:lnTo>
                  <a:lnTo>
                    <a:pt x="17068800" y="152400"/>
                  </a:lnTo>
                  <a:lnTo>
                    <a:pt x="17068800" y="704850"/>
                  </a:lnTo>
                  <a:lnTo>
                    <a:pt x="17068123" y="718853"/>
                  </a:lnTo>
                  <a:lnTo>
                    <a:pt x="17068074" y="719862"/>
                  </a:lnTo>
                  <a:lnTo>
                    <a:pt x="17057198" y="763170"/>
                  </a:lnTo>
                  <a:lnTo>
                    <a:pt x="17034265" y="801484"/>
                  </a:lnTo>
                  <a:lnTo>
                    <a:pt x="17001084" y="831589"/>
                  </a:lnTo>
                  <a:lnTo>
                    <a:pt x="16974719" y="845649"/>
                  </a:lnTo>
                  <a:lnTo>
                    <a:pt x="16968933" y="847725"/>
                  </a:lnTo>
                  <a:close/>
                </a:path>
              </a:pathLst>
            </a:custGeom>
            <a:solidFill>
              <a:srgbClr val="FFFFFF">
                <a:alpha val="29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0" name="object 70"/>
            <p:cNvSpPr/>
            <p:nvPr/>
          </p:nvSpPr>
          <p:spPr>
            <a:xfrm>
              <a:off x="9134475" y="9001125"/>
              <a:ext cx="9525" cy="495300"/>
            </a:xfrm>
            <a:custGeom>
              <a:avLst/>
              <a:gdLst/>
              <a:ahLst/>
              <a:cxnLst/>
              <a:rect l="l" t="t" r="r" b="b"/>
              <a:pathLst>
                <a:path w="9525" h="495300">
                  <a:moveTo>
                    <a:pt x="9525" y="495300"/>
                  </a:moveTo>
                  <a:lnTo>
                    <a:pt x="0" y="495300"/>
                  </a:lnTo>
                  <a:lnTo>
                    <a:pt x="0" y="0"/>
                  </a:lnTo>
                  <a:lnTo>
                    <a:pt x="9525" y="0"/>
                  </a:lnTo>
                  <a:lnTo>
                    <a:pt x="9525" y="495300"/>
                  </a:lnTo>
                  <a:close/>
                </a:path>
              </a:pathLst>
            </a:custGeom>
            <a:solidFill>
              <a:srgbClr val="FFFFFF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1" name="object 71"/>
          <p:cNvSpPr txBox="1"/>
          <p:nvPr/>
        </p:nvSpPr>
        <p:spPr>
          <a:xfrm>
            <a:off x="1780083" y="8892257"/>
            <a:ext cx="6155690" cy="600075"/>
          </a:xfrm>
          <a:prstGeom prst="rect">
            <a:avLst/>
          </a:prstGeom>
        </p:spPr>
        <p:txBody>
          <a:bodyPr vert="horz" wrap="square" lIns="0" tIns="9588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755"/>
              </a:spcBef>
            </a:pPr>
            <a:r>
              <a:rPr sz="1600" i="1" spc="-60" dirty="0">
                <a:solidFill>
                  <a:srgbClr val="FFFFFF"/>
                </a:solidFill>
                <a:latin typeface="Arial"/>
                <a:cs typeface="Arial"/>
              </a:rPr>
              <a:t>"</a:t>
            </a:r>
            <a:r>
              <a:rPr sz="1550" i="1" spc="-60" dirty="0">
                <a:solidFill>
                  <a:srgbClr val="FFFFFF"/>
                </a:solidFill>
                <a:latin typeface="Arial"/>
                <a:cs typeface="Arial"/>
              </a:rPr>
              <a:t>Superaron</a:t>
            </a:r>
            <a:r>
              <a:rPr sz="1550" i="1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50" i="1" spc="-65" dirty="0">
                <a:solidFill>
                  <a:srgbClr val="FFFFFF"/>
                </a:solidFill>
                <a:latin typeface="Arial"/>
                <a:cs typeface="Arial"/>
              </a:rPr>
              <a:t>nuestras</a:t>
            </a:r>
            <a:r>
              <a:rPr sz="1550" i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50" i="1" spc="-55" dirty="0">
                <a:solidFill>
                  <a:srgbClr val="FFFFFF"/>
                </a:solidFill>
                <a:latin typeface="Arial"/>
                <a:cs typeface="Arial"/>
              </a:rPr>
              <a:t>expectativas</a:t>
            </a:r>
            <a:r>
              <a:rPr sz="1600" i="1" spc="-55" dirty="0">
                <a:solidFill>
                  <a:srgbClr val="FFFFFF"/>
                </a:solidFill>
                <a:latin typeface="Arial"/>
                <a:cs typeface="Arial"/>
              </a:rPr>
              <a:t>.</a:t>
            </a:r>
            <a:r>
              <a:rPr sz="1600" i="1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50" i="1" spc="-125" dirty="0">
                <a:solidFill>
                  <a:srgbClr val="FFFFFF"/>
                </a:solidFill>
                <a:latin typeface="Arial"/>
                <a:cs typeface="Arial"/>
              </a:rPr>
              <a:t>Su</a:t>
            </a:r>
            <a:r>
              <a:rPr sz="1550" i="1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50" i="1" spc="-50" dirty="0">
                <a:solidFill>
                  <a:srgbClr val="FFFFFF"/>
                </a:solidFill>
                <a:latin typeface="Arial"/>
                <a:cs typeface="Arial"/>
              </a:rPr>
              <a:t>enfoque</a:t>
            </a:r>
            <a:r>
              <a:rPr sz="1550" i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50" i="1" spc="-45" dirty="0">
                <a:solidFill>
                  <a:srgbClr val="FFFFFF"/>
                </a:solidFill>
                <a:latin typeface="Arial"/>
                <a:cs typeface="Arial"/>
              </a:rPr>
              <a:t>integral</a:t>
            </a:r>
            <a:r>
              <a:rPr sz="1550" i="1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50" i="1" spc="-80" dirty="0">
                <a:solidFill>
                  <a:srgbClr val="FFFFFF"/>
                </a:solidFill>
                <a:latin typeface="Arial"/>
                <a:cs typeface="Arial"/>
              </a:rPr>
              <a:t>marca</a:t>
            </a:r>
            <a:r>
              <a:rPr sz="1550" i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50" i="1" spc="-70" dirty="0">
                <a:solidFill>
                  <a:srgbClr val="FFFFFF"/>
                </a:solidFill>
                <a:latin typeface="Arial"/>
                <a:cs typeface="Arial"/>
              </a:rPr>
              <a:t>la</a:t>
            </a:r>
            <a:r>
              <a:rPr sz="1550" i="1" spc="-20" dirty="0">
                <a:solidFill>
                  <a:srgbClr val="FFFFFF"/>
                </a:solidFill>
                <a:latin typeface="Arial"/>
                <a:cs typeface="Arial"/>
              </a:rPr>
              <a:t> diferencia</a:t>
            </a:r>
            <a:r>
              <a:rPr sz="1600" i="1" spc="-20" dirty="0">
                <a:solidFill>
                  <a:srgbClr val="FFFFFF"/>
                </a:solidFill>
                <a:latin typeface="Arial"/>
                <a:cs typeface="Arial"/>
              </a:rPr>
              <a:t>."</a:t>
            </a:r>
            <a:endParaRPr sz="16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505"/>
              </a:spcBef>
            </a:pPr>
            <a:r>
              <a:rPr sz="1200" spc="170" dirty="0">
                <a:solidFill>
                  <a:srgbClr val="BEDAFE"/>
                </a:solidFill>
                <a:latin typeface="Britannic Bold"/>
                <a:cs typeface="Britannic Bold"/>
              </a:rPr>
              <a:t>—</a:t>
            </a:r>
            <a:r>
              <a:rPr sz="1200" spc="-75" dirty="0">
                <a:solidFill>
                  <a:srgbClr val="BEDAFE"/>
                </a:solidFill>
                <a:latin typeface="Britannic Bold"/>
                <a:cs typeface="Britannic Bold"/>
              </a:rPr>
              <a:t> </a:t>
            </a:r>
            <a:r>
              <a:rPr sz="1150" spc="-10" dirty="0">
                <a:solidFill>
                  <a:srgbClr val="BEDAFE"/>
                </a:solidFill>
                <a:latin typeface="Microsoft Sans Serif"/>
                <a:cs typeface="Microsoft Sans Serif"/>
              </a:rPr>
              <a:t>Director</a:t>
            </a:r>
            <a:r>
              <a:rPr sz="1150" spc="-20" dirty="0">
                <a:solidFill>
                  <a:srgbClr val="BEDAFE"/>
                </a:solidFill>
                <a:latin typeface="Microsoft Sans Serif"/>
                <a:cs typeface="Microsoft Sans Serif"/>
              </a:rPr>
              <a:t> </a:t>
            </a:r>
            <a:r>
              <a:rPr sz="1150" dirty="0">
                <a:solidFill>
                  <a:srgbClr val="BEDAFE"/>
                </a:solidFill>
                <a:latin typeface="Microsoft Sans Serif"/>
                <a:cs typeface="Microsoft Sans Serif"/>
              </a:rPr>
              <a:t>de</a:t>
            </a:r>
            <a:r>
              <a:rPr sz="1150" spc="-15" dirty="0">
                <a:solidFill>
                  <a:srgbClr val="BEDAFE"/>
                </a:solidFill>
                <a:latin typeface="Microsoft Sans Serif"/>
                <a:cs typeface="Microsoft Sans Serif"/>
              </a:rPr>
              <a:t> </a:t>
            </a:r>
            <a:r>
              <a:rPr sz="1150" spc="-30" dirty="0">
                <a:solidFill>
                  <a:srgbClr val="BEDAFE"/>
                </a:solidFill>
                <a:latin typeface="Microsoft Sans Serif"/>
                <a:cs typeface="Microsoft Sans Serif"/>
              </a:rPr>
              <a:t>Operaciones</a:t>
            </a:r>
            <a:r>
              <a:rPr sz="1200" spc="-30" dirty="0">
                <a:solidFill>
                  <a:srgbClr val="BEDAFE"/>
                </a:solidFill>
                <a:latin typeface="Britannic Bold"/>
                <a:cs typeface="Britannic Bold"/>
              </a:rPr>
              <a:t>,</a:t>
            </a:r>
            <a:r>
              <a:rPr sz="1200" spc="-65" dirty="0">
                <a:solidFill>
                  <a:srgbClr val="BEDAFE"/>
                </a:solidFill>
                <a:latin typeface="Britannic Bold"/>
                <a:cs typeface="Britannic Bold"/>
              </a:rPr>
              <a:t> </a:t>
            </a:r>
            <a:r>
              <a:rPr sz="1150" spc="-25" dirty="0">
                <a:solidFill>
                  <a:srgbClr val="BEDAFE"/>
                </a:solidFill>
                <a:latin typeface="Microsoft Sans Serif"/>
                <a:cs typeface="Microsoft Sans Serif"/>
              </a:rPr>
              <a:t>Grupo</a:t>
            </a:r>
            <a:r>
              <a:rPr sz="1150" spc="-20" dirty="0">
                <a:solidFill>
                  <a:srgbClr val="BEDAFE"/>
                </a:solidFill>
                <a:latin typeface="Microsoft Sans Serif"/>
                <a:cs typeface="Microsoft Sans Serif"/>
              </a:rPr>
              <a:t> </a:t>
            </a:r>
            <a:r>
              <a:rPr sz="1150" spc="-10" dirty="0">
                <a:solidFill>
                  <a:srgbClr val="BEDAFE"/>
                </a:solidFill>
                <a:latin typeface="Microsoft Sans Serif"/>
                <a:cs typeface="Microsoft Sans Serif"/>
              </a:rPr>
              <a:t>Industrial</a:t>
            </a:r>
            <a:endParaRPr sz="1150">
              <a:latin typeface="Microsoft Sans Serif"/>
              <a:cs typeface="Microsoft Sans Serif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9804449" y="8869129"/>
            <a:ext cx="934085" cy="67437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algn="ctr">
              <a:lnSpc>
                <a:spcPts val="3535"/>
              </a:lnSpc>
              <a:spcBef>
                <a:spcPts val="115"/>
              </a:spcBef>
            </a:pPr>
            <a:r>
              <a:rPr sz="2950" b="1" spc="100" dirty="0">
                <a:solidFill>
                  <a:srgbClr val="FACC15"/>
                </a:solidFill>
                <a:latin typeface="Arial"/>
                <a:cs typeface="Arial"/>
              </a:rPr>
              <a:t>500+</a:t>
            </a:r>
            <a:endParaRPr sz="2950">
              <a:latin typeface="Arial"/>
              <a:cs typeface="Arial"/>
            </a:endParaRPr>
          </a:p>
          <a:p>
            <a:pPr algn="ctr">
              <a:lnSpc>
                <a:spcPts val="1555"/>
              </a:lnSpc>
            </a:pPr>
            <a:r>
              <a:rPr sz="13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Proyectos</a:t>
            </a:r>
            <a:endParaRPr sz="1300">
              <a:latin typeface="Microsoft Sans Serif"/>
              <a:cs typeface="Microsoft Sans Serif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11787287" y="8872980"/>
            <a:ext cx="1173480" cy="67056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algn="ctr">
              <a:lnSpc>
                <a:spcPts val="3479"/>
              </a:lnSpc>
              <a:spcBef>
                <a:spcPts val="135"/>
              </a:spcBef>
            </a:pPr>
            <a:r>
              <a:rPr sz="2900" b="1" spc="-20" dirty="0">
                <a:solidFill>
                  <a:srgbClr val="4ADE80"/>
                </a:solidFill>
                <a:latin typeface="Arial"/>
                <a:cs typeface="Arial"/>
              </a:rPr>
              <a:t>€15</a:t>
            </a:r>
            <a:r>
              <a:rPr sz="2900" b="1" spc="-20" dirty="0">
                <a:solidFill>
                  <a:srgbClr val="4ADE80"/>
                </a:solidFill>
                <a:latin typeface="Bookman Old Style"/>
                <a:cs typeface="Bookman Old Style"/>
              </a:rPr>
              <a:t>M</a:t>
            </a:r>
            <a:r>
              <a:rPr sz="2900" b="1" spc="-20" dirty="0">
                <a:solidFill>
                  <a:srgbClr val="4ADE80"/>
                </a:solidFill>
                <a:latin typeface="Arial"/>
                <a:cs typeface="Arial"/>
              </a:rPr>
              <a:t>+</a:t>
            </a:r>
            <a:endParaRPr sz="2900">
              <a:latin typeface="Arial"/>
              <a:cs typeface="Arial"/>
            </a:endParaRPr>
          </a:p>
          <a:p>
            <a:pPr algn="ctr">
              <a:lnSpc>
                <a:spcPts val="1555"/>
              </a:lnSpc>
            </a:pPr>
            <a:r>
              <a:rPr sz="13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Ahorros</a:t>
            </a:r>
            <a:endParaRPr sz="1300">
              <a:latin typeface="Microsoft Sans Serif"/>
              <a:cs typeface="Microsoft Sans Serif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13919547" y="8868359"/>
            <a:ext cx="1114425" cy="67500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ts val="3535"/>
              </a:lnSpc>
              <a:spcBef>
                <a:spcPts val="120"/>
              </a:spcBef>
            </a:pPr>
            <a:r>
              <a:rPr sz="2950" b="1" spc="-10" dirty="0">
                <a:solidFill>
                  <a:srgbClr val="60A5FA"/>
                </a:solidFill>
                <a:latin typeface="Arial"/>
                <a:cs typeface="Arial"/>
              </a:rPr>
              <a:t>99.7%</a:t>
            </a:r>
            <a:endParaRPr sz="2950">
              <a:latin typeface="Arial"/>
              <a:cs typeface="Arial"/>
            </a:endParaRPr>
          </a:p>
          <a:p>
            <a:pPr marL="49530">
              <a:lnSpc>
                <a:spcPts val="1555"/>
              </a:lnSpc>
            </a:pPr>
            <a:r>
              <a:rPr sz="13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Disponibilidad</a:t>
            </a:r>
            <a:endParaRPr sz="1300">
              <a:latin typeface="Microsoft Sans Serif"/>
              <a:cs typeface="Microsoft Sans Serif"/>
            </a:endParaRPr>
          </a:p>
        </p:txBody>
      </p:sp>
      <p:sp>
        <p:nvSpPr>
          <p:cNvPr id="75" name="object 75"/>
          <p:cNvSpPr txBox="1"/>
          <p:nvPr/>
        </p:nvSpPr>
        <p:spPr>
          <a:xfrm>
            <a:off x="16174591" y="8868359"/>
            <a:ext cx="810260" cy="67500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ts val="3535"/>
              </a:lnSpc>
              <a:spcBef>
                <a:spcPts val="120"/>
              </a:spcBef>
            </a:pPr>
            <a:r>
              <a:rPr sz="2950" b="1" spc="50" dirty="0">
                <a:solidFill>
                  <a:srgbClr val="BF83FB"/>
                </a:solidFill>
                <a:latin typeface="Arial"/>
                <a:cs typeface="Arial"/>
              </a:rPr>
              <a:t>95%</a:t>
            </a:r>
            <a:endParaRPr sz="2950">
              <a:latin typeface="Arial"/>
              <a:cs typeface="Arial"/>
            </a:endParaRPr>
          </a:p>
          <a:p>
            <a:pPr marL="45720">
              <a:lnSpc>
                <a:spcPts val="1555"/>
              </a:lnSpc>
            </a:pPr>
            <a:r>
              <a:rPr sz="13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Retención</a:t>
            </a:r>
            <a:endParaRPr sz="13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21009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pc="-265" dirty="0"/>
              <a:t>Beneficios</a:t>
            </a:r>
            <a:r>
              <a:rPr spc="-330" dirty="0"/>
              <a:t> </a:t>
            </a:r>
            <a:r>
              <a:rPr spc="-235" dirty="0"/>
              <a:t>para</a:t>
            </a:r>
            <a:r>
              <a:rPr spc="-330" dirty="0"/>
              <a:t> </a:t>
            </a:r>
            <a:r>
              <a:rPr spc="-190" dirty="0"/>
              <a:t>el</a:t>
            </a:r>
            <a:r>
              <a:rPr spc="-330" dirty="0"/>
              <a:t> </a:t>
            </a:r>
            <a:r>
              <a:rPr spc="-165" dirty="0"/>
              <a:t>Cliente</a:t>
            </a:r>
          </a:p>
          <a:p>
            <a:pPr algn="ctr">
              <a:lnSpc>
                <a:spcPct val="100000"/>
              </a:lnSpc>
              <a:spcBef>
                <a:spcPts val="155"/>
              </a:spcBef>
            </a:pPr>
            <a:r>
              <a:rPr sz="2500" b="0" spc="-80" dirty="0">
                <a:solidFill>
                  <a:srgbClr val="BEDAFE"/>
                </a:solidFill>
                <a:latin typeface="Microsoft Sans Serif"/>
                <a:cs typeface="Microsoft Sans Serif"/>
              </a:rPr>
              <a:t>Valor</a:t>
            </a:r>
            <a:r>
              <a:rPr sz="2500" b="0" spc="-85" dirty="0">
                <a:solidFill>
                  <a:srgbClr val="BEDAFE"/>
                </a:solidFill>
                <a:latin typeface="Microsoft Sans Serif"/>
                <a:cs typeface="Microsoft Sans Serif"/>
              </a:rPr>
              <a:t> </a:t>
            </a:r>
            <a:r>
              <a:rPr sz="2500" b="0" spc="-35" dirty="0">
                <a:solidFill>
                  <a:srgbClr val="BEDAFE"/>
                </a:solidFill>
                <a:latin typeface="Microsoft Sans Serif"/>
                <a:cs typeface="Microsoft Sans Serif"/>
              </a:rPr>
              <a:t>tangible</a:t>
            </a:r>
            <a:r>
              <a:rPr sz="2500" b="0" spc="-85" dirty="0">
                <a:solidFill>
                  <a:srgbClr val="BEDAFE"/>
                </a:solidFill>
                <a:latin typeface="Microsoft Sans Serif"/>
                <a:cs typeface="Microsoft Sans Serif"/>
              </a:rPr>
              <a:t> </a:t>
            </a:r>
            <a:r>
              <a:rPr sz="2500" b="0" dirty="0">
                <a:solidFill>
                  <a:srgbClr val="BEDAFE"/>
                </a:solidFill>
                <a:latin typeface="Microsoft Sans Serif"/>
                <a:cs typeface="Microsoft Sans Serif"/>
              </a:rPr>
              <a:t>y</a:t>
            </a:r>
            <a:r>
              <a:rPr sz="2500" b="0" spc="-85" dirty="0">
                <a:solidFill>
                  <a:srgbClr val="BEDAFE"/>
                </a:solidFill>
                <a:latin typeface="Microsoft Sans Serif"/>
                <a:cs typeface="Microsoft Sans Serif"/>
              </a:rPr>
              <a:t> </a:t>
            </a:r>
            <a:r>
              <a:rPr sz="2500" b="0" spc="-45" dirty="0">
                <a:solidFill>
                  <a:srgbClr val="BEDAFE"/>
                </a:solidFill>
                <a:latin typeface="Microsoft Sans Serif"/>
                <a:cs typeface="Microsoft Sans Serif"/>
              </a:rPr>
              <a:t>medible</a:t>
            </a:r>
            <a:r>
              <a:rPr sz="2500" b="0" spc="-80" dirty="0">
                <a:solidFill>
                  <a:srgbClr val="BEDAFE"/>
                </a:solidFill>
                <a:latin typeface="Microsoft Sans Serif"/>
                <a:cs typeface="Microsoft Sans Serif"/>
              </a:rPr>
              <a:t> </a:t>
            </a:r>
            <a:r>
              <a:rPr sz="2500" b="0" spc="-30" dirty="0">
                <a:solidFill>
                  <a:srgbClr val="BEDAFE"/>
                </a:solidFill>
                <a:latin typeface="Microsoft Sans Serif"/>
                <a:cs typeface="Microsoft Sans Serif"/>
              </a:rPr>
              <a:t>en</a:t>
            </a:r>
            <a:r>
              <a:rPr sz="2500" b="0" spc="-85" dirty="0">
                <a:solidFill>
                  <a:srgbClr val="BEDAFE"/>
                </a:solidFill>
                <a:latin typeface="Microsoft Sans Serif"/>
                <a:cs typeface="Microsoft Sans Serif"/>
              </a:rPr>
              <a:t> </a:t>
            </a:r>
            <a:r>
              <a:rPr sz="2500" b="0" spc="-45" dirty="0">
                <a:solidFill>
                  <a:srgbClr val="BEDAFE"/>
                </a:solidFill>
                <a:latin typeface="Microsoft Sans Serif"/>
                <a:cs typeface="Microsoft Sans Serif"/>
              </a:rPr>
              <a:t>cada</a:t>
            </a:r>
            <a:r>
              <a:rPr sz="2500" b="0" spc="-85" dirty="0">
                <a:solidFill>
                  <a:srgbClr val="BEDAFE"/>
                </a:solidFill>
                <a:latin typeface="Microsoft Sans Serif"/>
                <a:cs typeface="Microsoft Sans Serif"/>
              </a:rPr>
              <a:t> </a:t>
            </a:r>
            <a:r>
              <a:rPr sz="2500" b="0" spc="-10" dirty="0">
                <a:solidFill>
                  <a:srgbClr val="BEDAFE"/>
                </a:solidFill>
                <a:latin typeface="Microsoft Sans Serif"/>
                <a:cs typeface="Microsoft Sans Serif"/>
              </a:rPr>
              <a:t>proyecto</a:t>
            </a:r>
            <a:endParaRPr sz="2500">
              <a:latin typeface="Microsoft Sans Serif"/>
              <a:cs typeface="Microsoft Sans Serif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09600" y="1943099"/>
            <a:ext cx="5486400" cy="6267450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1520825" y="2216336"/>
            <a:ext cx="3381375" cy="4140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550" b="1" spc="-145" dirty="0">
                <a:solidFill>
                  <a:srgbClr val="FFFFFF"/>
                </a:solidFill>
                <a:latin typeface="Arial"/>
                <a:cs typeface="Arial"/>
              </a:rPr>
              <a:t>Rentabilidad</a:t>
            </a:r>
            <a:r>
              <a:rPr sz="2550" b="1" spc="-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550" b="1" spc="-155" dirty="0">
                <a:solidFill>
                  <a:srgbClr val="FFFFFF"/>
                </a:solidFill>
                <a:latin typeface="Arial"/>
                <a:cs typeface="Arial"/>
              </a:rPr>
              <a:t>Económica</a:t>
            </a:r>
            <a:endParaRPr sz="255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232991" y="2974451"/>
            <a:ext cx="4239895" cy="25844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500" b="1" spc="-130" dirty="0">
                <a:solidFill>
                  <a:srgbClr val="FFFFFF"/>
                </a:solidFill>
                <a:latin typeface="Arial"/>
                <a:cs typeface="Arial"/>
              </a:rPr>
              <a:t>ROI</a:t>
            </a:r>
            <a:r>
              <a:rPr sz="1500" b="1" spc="-70" dirty="0">
                <a:solidFill>
                  <a:srgbClr val="FFFFFF"/>
                </a:solidFill>
                <a:latin typeface="Arial"/>
                <a:cs typeface="Arial"/>
              </a:rPr>
              <a:t> positivo </a:t>
            </a:r>
            <a:r>
              <a:rPr sz="1500" b="1" spc="-30" dirty="0">
                <a:solidFill>
                  <a:srgbClr val="FFFFFF"/>
                </a:solidFill>
                <a:latin typeface="Arial"/>
                <a:cs typeface="Arial"/>
              </a:rPr>
              <a:t>y</a:t>
            </a:r>
            <a:r>
              <a:rPr sz="1500" b="1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b="1" spc="-65" dirty="0">
                <a:solidFill>
                  <a:srgbClr val="FFFFFF"/>
                </a:solidFill>
                <a:latin typeface="Arial"/>
                <a:cs typeface="Arial"/>
              </a:rPr>
              <a:t>plazos </a:t>
            </a:r>
            <a:r>
              <a:rPr sz="1500" b="1" spc="-60" dirty="0">
                <a:solidFill>
                  <a:srgbClr val="FFFFFF"/>
                </a:solidFill>
                <a:latin typeface="Arial"/>
                <a:cs typeface="Arial"/>
              </a:rPr>
              <a:t>de</a:t>
            </a:r>
            <a:r>
              <a:rPr sz="1500" b="1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b="1" spc="-65" dirty="0">
                <a:solidFill>
                  <a:srgbClr val="FFFFFF"/>
                </a:solidFill>
                <a:latin typeface="Arial"/>
                <a:cs typeface="Arial"/>
              </a:rPr>
              <a:t>recuperación</a:t>
            </a:r>
            <a:r>
              <a:rPr sz="1500" b="1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b="1" spc="-40" dirty="0">
                <a:solidFill>
                  <a:srgbClr val="FFFFFF"/>
                </a:solidFill>
                <a:latin typeface="Arial"/>
                <a:cs typeface="Arial"/>
              </a:rPr>
              <a:t>optimizados</a:t>
            </a:r>
            <a:endParaRPr sz="15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39825" y="3382550"/>
            <a:ext cx="4282440" cy="787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51500"/>
              </a:lnSpc>
              <a:spcBef>
                <a:spcPts val="95"/>
              </a:spcBef>
            </a:pPr>
            <a:r>
              <a:rPr sz="1650" dirty="0">
                <a:solidFill>
                  <a:srgbClr val="FFFFFF"/>
                </a:solidFill>
                <a:latin typeface="Trebuchet MS"/>
                <a:cs typeface="Trebuchet MS"/>
              </a:rPr>
              <a:t>Ahorros</a:t>
            </a:r>
            <a:r>
              <a:rPr sz="1650" spc="-6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50" spc="-25" dirty="0">
                <a:solidFill>
                  <a:srgbClr val="FFFFFF"/>
                </a:solidFill>
                <a:latin typeface="Trebuchet MS"/>
                <a:cs typeface="Trebuchet MS"/>
              </a:rPr>
              <a:t>energéticos</a:t>
            </a:r>
            <a:r>
              <a:rPr sz="1650" spc="-6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50" spc="-20" dirty="0">
                <a:solidFill>
                  <a:srgbClr val="FFFFFF"/>
                </a:solidFill>
                <a:latin typeface="Trebuchet MS"/>
                <a:cs typeface="Trebuchet MS"/>
              </a:rPr>
              <a:t>garantizados</a:t>
            </a:r>
            <a:r>
              <a:rPr sz="1650" spc="-6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50" spc="-25" dirty="0">
                <a:solidFill>
                  <a:srgbClr val="FFFFFF"/>
                </a:solidFill>
                <a:latin typeface="Trebuchet MS"/>
                <a:cs typeface="Trebuchet MS"/>
              </a:rPr>
              <a:t>hasta</a:t>
            </a:r>
            <a:r>
              <a:rPr sz="1650" spc="-6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50" spc="-25" dirty="0">
                <a:solidFill>
                  <a:srgbClr val="FFFFFF"/>
                </a:solidFill>
                <a:latin typeface="Microsoft Sans Serif"/>
                <a:cs typeface="Microsoft Sans Serif"/>
              </a:rPr>
              <a:t>40% </a:t>
            </a:r>
            <a:r>
              <a:rPr sz="1650" spc="-20" dirty="0">
                <a:solidFill>
                  <a:srgbClr val="FFFFFF"/>
                </a:solidFill>
                <a:latin typeface="Trebuchet MS"/>
                <a:cs typeface="Trebuchet MS"/>
              </a:rPr>
              <a:t>Reducción</a:t>
            </a:r>
            <a:r>
              <a:rPr sz="1650" spc="-4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FFFFFF"/>
                </a:solidFill>
                <a:latin typeface="Trebuchet MS"/>
                <a:cs typeface="Trebuchet MS"/>
              </a:rPr>
              <a:t>OPEX</a:t>
            </a:r>
            <a:r>
              <a:rPr sz="1650" spc="-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FFFFFF"/>
                </a:solidFill>
                <a:latin typeface="Trebuchet MS"/>
                <a:cs typeface="Trebuchet MS"/>
              </a:rPr>
              <a:t>y</a:t>
            </a:r>
            <a:r>
              <a:rPr sz="1650" spc="-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50" spc="-10" dirty="0">
                <a:solidFill>
                  <a:srgbClr val="FFFFFF"/>
                </a:solidFill>
                <a:latin typeface="Trebuchet MS"/>
                <a:cs typeface="Trebuchet MS"/>
              </a:rPr>
              <a:t>modelos</a:t>
            </a:r>
            <a:r>
              <a:rPr sz="1650" spc="-4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50" spc="70" dirty="0">
                <a:solidFill>
                  <a:srgbClr val="FFFFFF"/>
                </a:solidFill>
                <a:latin typeface="Trebuchet MS"/>
                <a:cs typeface="Trebuchet MS"/>
              </a:rPr>
              <a:t>ESCO</a:t>
            </a:r>
            <a:r>
              <a:rPr sz="1650" spc="-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FFFFFF"/>
                </a:solidFill>
                <a:latin typeface="Trebuchet MS"/>
                <a:cs typeface="Trebuchet MS"/>
              </a:rPr>
              <a:t>sin</a:t>
            </a:r>
            <a:r>
              <a:rPr sz="1650" spc="-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50" spc="-20" dirty="0">
                <a:solidFill>
                  <a:srgbClr val="FFFFFF"/>
                </a:solidFill>
                <a:latin typeface="Trebuchet MS"/>
                <a:cs typeface="Trebuchet MS"/>
              </a:rPr>
              <a:t>inversión</a:t>
            </a:r>
            <a:endParaRPr sz="1650">
              <a:latin typeface="Trebuchet MS"/>
              <a:cs typeface="Trebuchet M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498947" y="4378389"/>
            <a:ext cx="1145540" cy="560070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400"/>
              </a:spcBef>
            </a:pPr>
            <a:r>
              <a:rPr sz="1950" b="1" spc="80" dirty="0">
                <a:solidFill>
                  <a:srgbClr val="86EFAB"/>
                </a:solidFill>
                <a:latin typeface="Arial"/>
                <a:cs typeface="Arial"/>
              </a:rPr>
              <a:t>25-</a:t>
            </a:r>
            <a:r>
              <a:rPr sz="1950" b="1" spc="40" dirty="0">
                <a:solidFill>
                  <a:srgbClr val="86EFAB"/>
                </a:solidFill>
                <a:latin typeface="Arial"/>
                <a:cs typeface="Arial"/>
              </a:rPr>
              <a:t>35%</a:t>
            </a:r>
            <a:endParaRPr sz="19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85"/>
              </a:spcBef>
            </a:pPr>
            <a:r>
              <a:rPr sz="1150" spc="-10" dirty="0">
                <a:solidFill>
                  <a:srgbClr val="FFFFFF"/>
                </a:solidFill>
                <a:latin typeface="Trebuchet MS"/>
                <a:cs typeface="Trebuchet MS"/>
              </a:rPr>
              <a:t>Reducción</a:t>
            </a:r>
            <a:r>
              <a:rPr sz="1150" spc="-5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150" spc="-10" dirty="0">
                <a:solidFill>
                  <a:srgbClr val="FFFFFF"/>
                </a:solidFill>
                <a:latin typeface="Trebuchet MS"/>
                <a:cs typeface="Trebuchet MS"/>
              </a:rPr>
              <a:t>costes</a:t>
            </a:r>
            <a:endParaRPr sz="1150">
              <a:latin typeface="Trebuchet MS"/>
              <a:cs typeface="Trebuchet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124721" y="4378389"/>
            <a:ext cx="1018540" cy="560070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400"/>
              </a:spcBef>
            </a:pPr>
            <a:r>
              <a:rPr sz="1950" b="1" spc="-40" dirty="0">
                <a:solidFill>
                  <a:srgbClr val="86EFAB"/>
                </a:solidFill>
                <a:latin typeface="Arial"/>
                <a:cs typeface="Arial"/>
              </a:rPr>
              <a:t>12-</a:t>
            </a:r>
            <a:r>
              <a:rPr sz="1950" b="1" spc="50" dirty="0">
                <a:solidFill>
                  <a:srgbClr val="86EFAB"/>
                </a:solidFill>
                <a:latin typeface="Arial"/>
                <a:cs typeface="Arial"/>
              </a:rPr>
              <a:t>36</a:t>
            </a:r>
            <a:endParaRPr sz="19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85"/>
              </a:spcBef>
            </a:pPr>
            <a:r>
              <a:rPr sz="1150" spc="50" dirty="0">
                <a:solidFill>
                  <a:srgbClr val="FFFFFF"/>
                </a:solidFill>
                <a:latin typeface="Trebuchet MS"/>
                <a:cs typeface="Trebuchet MS"/>
              </a:rPr>
              <a:t>Meses</a:t>
            </a:r>
            <a:r>
              <a:rPr sz="1150" spc="-4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150" spc="-10" dirty="0">
                <a:solidFill>
                  <a:srgbClr val="FFFFFF"/>
                </a:solidFill>
                <a:latin typeface="Trebuchet MS"/>
                <a:cs typeface="Trebuchet MS"/>
              </a:rPr>
              <a:t>payback</a:t>
            </a:r>
            <a:endParaRPr sz="115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918642" y="7606129"/>
            <a:ext cx="2868295" cy="2330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300" b="1" spc="-10" dirty="0">
                <a:solidFill>
                  <a:srgbClr val="FDDF46"/>
                </a:solidFill>
                <a:latin typeface="Arial"/>
                <a:cs typeface="Arial"/>
              </a:rPr>
              <a:t>€15</a:t>
            </a:r>
            <a:r>
              <a:rPr sz="1350" b="1" spc="-10" dirty="0">
                <a:solidFill>
                  <a:srgbClr val="FDDF46"/>
                </a:solidFill>
                <a:latin typeface="Arial"/>
                <a:cs typeface="Arial"/>
              </a:rPr>
              <a:t>M</a:t>
            </a:r>
            <a:r>
              <a:rPr sz="1300" b="1" spc="-10" dirty="0">
                <a:solidFill>
                  <a:srgbClr val="FDDF46"/>
                </a:solidFill>
                <a:latin typeface="Arial"/>
                <a:cs typeface="Arial"/>
              </a:rPr>
              <a:t>+</a:t>
            </a:r>
            <a:r>
              <a:rPr sz="1300" b="1" spc="-50" dirty="0">
                <a:solidFill>
                  <a:srgbClr val="FDDF46"/>
                </a:solidFill>
                <a:latin typeface="Arial"/>
                <a:cs typeface="Arial"/>
              </a:rPr>
              <a:t> </a:t>
            </a:r>
            <a:r>
              <a:rPr sz="1350" b="1" spc="-60" dirty="0">
                <a:solidFill>
                  <a:srgbClr val="FDDF46"/>
                </a:solidFill>
                <a:latin typeface="Arial"/>
                <a:cs typeface="Arial"/>
              </a:rPr>
              <a:t>en</a:t>
            </a:r>
            <a:r>
              <a:rPr sz="1350" b="1" spc="-65" dirty="0">
                <a:solidFill>
                  <a:srgbClr val="FDDF46"/>
                </a:solidFill>
                <a:latin typeface="Arial"/>
                <a:cs typeface="Arial"/>
              </a:rPr>
              <a:t> </a:t>
            </a:r>
            <a:r>
              <a:rPr sz="1350" b="1" spc="-80" dirty="0">
                <a:solidFill>
                  <a:srgbClr val="FDDF46"/>
                </a:solidFill>
                <a:latin typeface="Arial"/>
                <a:cs typeface="Arial"/>
              </a:rPr>
              <a:t>ahorros</a:t>
            </a:r>
            <a:r>
              <a:rPr sz="1350" b="1" spc="-65" dirty="0">
                <a:solidFill>
                  <a:srgbClr val="FDDF46"/>
                </a:solidFill>
                <a:latin typeface="Arial"/>
                <a:cs typeface="Arial"/>
              </a:rPr>
              <a:t> </a:t>
            </a:r>
            <a:r>
              <a:rPr sz="1350" b="1" spc="-70" dirty="0">
                <a:solidFill>
                  <a:srgbClr val="FDDF46"/>
                </a:solidFill>
                <a:latin typeface="Arial"/>
                <a:cs typeface="Arial"/>
              </a:rPr>
              <a:t>anuales</a:t>
            </a:r>
            <a:r>
              <a:rPr sz="1350" b="1" spc="-65" dirty="0">
                <a:solidFill>
                  <a:srgbClr val="FDDF46"/>
                </a:solidFill>
                <a:latin typeface="Arial"/>
                <a:cs typeface="Arial"/>
              </a:rPr>
              <a:t> </a:t>
            </a:r>
            <a:r>
              <a:rPr sz="1350" b="1" spc="-45" dirty="0">
                <a:solidFill>
                  <a:srgbClr val="FDDF46"/>
                </a:solidFill>
                <a:latin typeface="Arial"/>
                <a:cs typeface="Arial"/>
              </a:rPr>
              <a:t>verificados</a:t>
            </a:r>
            <a:endParaRPr sz="1350">
              <a:latin typeface="Arial"/>
              <a:cs typeface="Arial"/>
            </a:endParaRPr>
          </a:p>
        </p:txBody>
      </p:sp>
      <p:pic>
        <p:nvPicPr>
          <p:cNvPr id="10" name="object 10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400800" y="1943099"/>
            <a:ext cx="5486400" cy="6267450"/>
          </a:xfrm>
          <a:prstGeom prst="rect">
            <a:avLst/>
          </a:prstGeom>
        </p:spPr>
      </p:pic>
      <p:sp>
        <p:nvSpPr>
          <p:cNvPr id="11" name="object 11"/>
          <p:cNvSpPr txBox="1"/>
          <p:nvPr/>
        </p:nvSpPr>
        <p:spPr>
          <a:xfrm>
            <a:off x="7312025" y="2216336"/>
            <a:ext cx="3293110" cy="4140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550" b="1" spc="-145" dirty="0">
                <a:solidFill>
                  <a:srgbClr val="FFFFFF"/>
                </a:solidFill>
                <a:latin typeface="Arial"/>
                <a:cs typeface="Arial"/>
              </a:rPr>
              <a:t>Excelencia</a:t>
            </a:r>
            <a:r>
              <a:rPr sz="2550" b="1" spc="-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550" b="1" spc="-125" dirty="0">
                <a:solidFill>
                  <a:srgbClr val="FFFFFF"/>
                </a:solidFill>
                <a:latin typeface="Arial"/>
                <a:cs typeface="Arial"/>
              </a:rPr>
              <a:t>Operacional</a:t>
            </a:r>
            <a:endParaRPr sz="255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472908" y="2974451"/>
            <a:ext cx="3342640" cy="25844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500" b="1" spc="-55" dirty="0">
                <a:solidFill>
                  <a:srgbClr val="FFFFFF"/>
                </a:solidFill>
                <a:latin typeface="Arial"/>
                <a:cs typeface="Arial"/>
              </a:rPr>
              <a:t>Mejora</a:t>
            </a:r>
            <a:r>
              <a:rPr sz="1500" b="1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b="1" spc="-60" dirty="0">
                <a:solidFill>
                  <a:srgbClr val="FFFFFF"/>
                </a:solidFill>
                <a:latin typeface="Arial"/>
                <a:cs typeface="Arial"/>
              </a:rPr>
              <a:t>de</a:t>
            </a:r>
            <a:r>
              <a:rPr sz="1500" b="1" spc="-65" dirty="0">
                <a:solidFill>
                  <a:srgbClr val="FFFFFF"/>
                </a:solidFill>
                <a:latin typeface="Arial"/>
                <a:cs typeface="Arial"/>
              </a:rPr>
              <a:t> productividad </a:t>
            </a:r>
            <a:r>
              <a:rPr sz="1500" b="1" spc="-30" dirty="0">
                <a:solidFill>
                  <a:srgbClr val="FFFFFF"/>
                </a:solidFill>
                <a:latin typeface="Arial"/>
                <a:cs typeface="Arial"/>
              </a:rPr>
              <a:t>y</a:t>
            </a:r>
            <a:r>
              <a:rPr sz="1500" b="1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b="1" spc="-40" dirty="0">
                <a:solidFill>
                  <a:srgbClr val="FFFFFF"/>
                </a:solidFill>
                <a:latin typeface="Arial"/>
                <a:cs typeface="Arial"/>
              </a:rPr>
              <a:t>confiabilidad</a:t>
            </a:r>
            <a:endParaRPr sz="15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931025" y="3382550"/>
            <a:ext cx="4535805" cy="787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51500"/>
              </a:lnSpc>
              <a:spcBef>
                <a:spcPts val="95"/>
              </a:spcBef>
            </a:pPr>
            <a:r>
              <a:rPr sz="1650" spc="-35" dirty="0">
                <a:solidFill>
                  <a:srgbClr val="FFFFFF"/>
                </a:solidFill>
                <a:latin typeface="Trebuchet MS"/>
                <a:cs typeface="Trebuchet MS"/>
              </a:rPr>
              <a:t>Disponibilidad</a:t>
            </a:r>
            <a:r>
              <a:rPr sz="1650" spc="-9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5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&gt;99.5%</a:t>
            </a:r>
            <a:r>
              <a:rPr sz="1650" spc="-3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FFFFFF"/>
                </a:solidFill>
                <a:latin typeface="Trebuchet MS"/>
                <a:cs typeface="Trebuchet MS"/>
              </a:rPr>
              <a:t>en</a:t>
            </a:r>
            <a:r>
              <a:rPr sz="1650" spc="-9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50" spc="-10" dirty="0">
                <a:solidFill>
                  <a:srgbClr val="FFFFFF"/>
                </a:solidFill>
                <a:latin typeface="Trebuchet MS"/>
                <a:cs typeface="Trebuchet MS"/>
              </a:rPr>
              <a:t>sistemas</a:t>
            </a:r>
            <a:r>
              <a:rPr sz="1650" spc="-8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50" spc="-10" dirty="0">
                <a:solidFill>
                  <a:srgbClr val="FFFFFF"/>
                </a:solidFill>
                <a:latin typeface="Trebuchet MS"/>
                <a:cs typeface="Trebuchet MS"/>
              </a:rPr>
              <a:t>críticos </a:t>
            </a:r>
            <a:r>
              <a:rPr sz="1650" spc="-45" dirty="0">
                <a:solidFill>
                  <a:srgbClr val="FFFFFF"/>
                </a:solidFill>
                <a:latin typeface="Trebuchet MS"/>
                <a:cs typeface="Trebuchet MS"/>
              </a:rPr>
              <a:t>Automatización</a:t>
            </a:r>
            <a:r>
              <a:rPr sz="1650" spc="-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FFFFFF"/>
                </a:solidFill>
                <a:latin typeface="Trebuchet MS"/>
                <a:cs typeface="Trebuchet MS"/>
              </a:rPr>
              <a:t>y</a:t>
            </a:r>
            <a:r>
              <a:rPr sz="1650" spc="-4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50" spc="-70" dirty="0">
                <a:solidFill>
                  <a:srgbClr val="FFFFFF"/>
                </a:solidFill>
                <a:latin typeface="Trebuchet MS"/>
                <a:cs typeface="Trebuchet MS"/>
              </a:rPr>
              <a:t>mantenimiento</a:t>
            </a:r>
            <a:r>
              <a:rPr sz="1650" spc="-4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50" spc="-50" dirty="0">
                <a:solidFill>
                  <a:srgbClr val="FFFFFF"/>
                </a:solidFill>
                <a:latin typeface="Trebuchet MS"/>
                <a:cs typeface="Trebuchet MS"/>
              </a:rPr>
              <a:t>predictivo </a:t>
            </a:r>
            <a:r>
              <a:rPr sz="1650" dirty="0">
                <a:solidFill>
                  <a:srgbClr val="FFFFFF"/>
                </a:solidFill>
                <a:latin typeface="Trebuchet MS"/>
                <a:cs typeface="Trebuchet MS"/>
              </a:rPr>
              <a:t>con</a:t>
            </a:r>
            <a:r>
              <a:rPr sz="1650" spc="-4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50" spc="-25" dirty="0">
                <a:solidFill>
                  <a:srgbClr val="FFFFFF"/>
                </a:solidFill>
                <a:latin typeface="Trebuchet MS"/>
                <a:cs typeface="Trebuchet MS"/>
              </a:rPr>
              <a:t>IA</a:t>
            </a:r>
            <a:endParaRPr sz="1650">
              <a:latin typeface="Trebuchet MS"/>
              <a:cs typeface="Trebuchet MS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405935" y="4378389"/>
            <a:ext cx="913765" cy="560070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400"/>
              </a:spcBef>
            </a:pPr>
            <a:r>
              <a:rPr sz="1950" b="1" spc="-10" dirty="0">
                <a:solidFill>
                  <a:srgbClr val="93C4FD"/>
                </a:solidFill>
                <a:latin typeface="Arial"/>
                <a:cs typeface="Arial"/>
              </a:rPr>
              <a:t>99.7%</a:t>
            </a:r>
            <a:endParaRPr sz="19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85"/>
              </a:spcBef>
            </a:pPr>
            <a:r>
              <a:rPr sz="1150" spc="-10" dirty="0">
                <a:solidFill>
                  <a:srgbClr val="FFFFFF"/>
                </a:solidFill>
                <a:latin typeface="Trebuchet MS"/>
                <a:cs typeface="Trebuchet MS"/>
              </a:rPr>
              <a:t>Disponibilidad</a:t>
            </a:r>
            <a:endParaRPr sz="1150">
              <a:latin typeface="Trebuchet MS"/>
              <a:cs typeface="Trebuchet MS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9871868" y="4378389"/>
            <a:ext cx="1106805" cy="560070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80010">
              <a:lnSpc>
                <a:spcPct val="100000"/>
              </a:lnSpc>
              <a:spcBef>
                <a:spcPts val="400"/>
              </a:spcBef>
            </a:pPr>
            <a:r>
              <a:rPr sz="1950" b="1" spc="120" dirty="0">
                <a:solidFill>
                  <a:srgbClr val="93C4FD"/>
                </a:solidFill>
                <a:latin typeface="Arial"/>
                <a:cs typeface="Arial"/>
              </a:rPr>
              <a:t>20-</a:t>
            </a:r>
            <a:r>
              <a:rPr sz="1950" b="1" spc="90" dirty="0">
                <a:solidFill>
                  <a:srgbClr val="93C4FD"/>
                </a:solidFill>
                <a:latin typeface="Arial"/>
                <a:cs typeface="Arial"/>
              </a:rPr>
              <a:t>40%</a:t>
            </a:r>
            <a:endParaRPr sz="19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85"/>
              </a:spcBef>
            </a:pPr>
            <a:r>
              <a:rPr sz="1150" spc="-25" dirty="0">
                <a:solidFill>
                  <a:srgbClr val="FFFFFF"/>
                </a:solidFill>
                <a:latin typeface="Trebuchet MS"/>
                <a:cs typeface="Trebuchet MS"/>
              </a:rPr>
              <a:t>Mejora</a:t>
            </a:r>
            <a:r>
              <a:rPr sz="1150" spc="-4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150" spc="-20" dirty="0">
                <a:solidFill>
                  <a:srgbClr val="FFFFFF"/>
                </a:solidFill>
                <a:latin typeface="Trebuchet MS"/>
                <a:cs typeface="Trebuchet MS"/>
              </a:rPr>
              <a:t>eficiencia</a:t>
            </a:r>
            <a:endParaRPr sz="1150">
              <a:latin typeface="Trebuchet MS"/>
              <a:cs typeface="Trebuchet MS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7757467" y="7606129"/>
            <a:ext cx="2773680" cy="2330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300" b="1" spc="60" dirty="0">
                <a:solidFill>
                  <a:srgbClr val="FDDF46"/>
                </a:solidFill>
                <a:latin typeface="Arial"/>
                <a:cs typeface="Arial"/>
              </a:rPr>
              <a:t>500+</a:t>
            </a:r>
            <a:r>
              <a:rPr sz="1300" b="1" spc="-45" dirty="0">
                <a:solidFill>
                  <a:srgbClr val="FDDF46"/>
                </a:solidFill>
                <a:latin typeface="Arial"/>
                <a:cs typeface="Arial"/>
              </a:rPr>
              <a:t> </a:t>
            </a:r>
            <a:r>
              <a:rPr sz="1350" b="1" spc="-75" dirty="0">
                <a:solidFill>
                  <a:srgbClr val="FDDF46"/>
                </a:solidFill>
                <a:latin typeface="Arial"/>
                <a:cs typeface="Arial"/>
              </a:rPr>
              <a:t>proyectos</a:t>
            </a:r>
            <a:r>
              <a:rPr sz="1350" b="1" spc="-55" dirty="0">
                <a:solidFill>
                  <a:srgbClr val="FDDF46"/>
                </a:solidFill>
                <a:latin typeface="Arial"/>
                <a:cs typeface="Arial"/>
              </a:rPr>
              <a:t> </a:t>
            </a:r>
            <a:r>
              <a:rPr sz="1350" b="1" spc="-85" dirty="0">
                <a:solidFill>
                  <a:srgbClr val="FDDF46"/>
                </a:solidFill>
                <a:latin typeface="Arial"/>
                <a:cs typeface="Arial"/>
              </a:rPr>
              <a:t>con</a:t>
            </a:r>
            <a:r>
              <a:rPr sz="1350" b="1" spc="-60" dirty="0">
                <a:solidFill>
                  <a:srgbClr val="FDDF46"/>
                </a:solidFill>
                <a:latin typeface="Arial"/>
                <a:cs typeface="Arial"/>
              </a:rPr>
              <a:t> </a:t>
            </a:r>
            <a:r>
              <a:rPr sz="1350" b="1" spc="-120" dirty="0">
                <a:solidFill>
                  <a:srgbClr val="FDDF46"/>
                </a:solidFill>
                <a:latin typeface="Arial"/>
                <a:cs typeface="Arial"/>
              </a:rPr>
              <a:t>SLAs</a:t>
            </a:r>
            <a:r>
              <a:rPr sz="1350" b="1" spc="-55" dirty="0">
                <a:solidFill>
                  <a:srgbClr val="FDDF46"/>
                </a:solidFill>
                <a:latin typeface="Arial"/>
                <a:cs typeface="Arial"/>
              </a:rPr>
              <a:t> </a:t>
            </a:r>
            <a:r>
              <a:rPr sz="1350" b="1" spc="-60" dirty="0">
                <a:solidFill>
                  <a:srgbClr val="FDDF46"/>
                </a:solidFill>
                <a:latin typeface="Arial"/>
                <a:cs typeface="Arial"/>
              </a:rPr>
              <a:t>superados</a:t>
            </a:r>
            <a:endParaRPr sz="1350">
              <a:latin typeface="Arial"/>
              <a:cs typeface="Arial"/>
            </a:endParaRPr>
          </a:p>
        </p:txBody>
      </p:sp>
      <p:pic>
        <p:nvPicPr>
          <p:cNvPr id="17" name="object 1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2192000" y="1943099"/>
            <a:ext cx="5486400" cy="6267450"/>
          </a:xfrm>
          <a:prstGeom prst="rect">
            <a:avLst/>
          </a:prstGeom>
        </p:spPr>
      </p:pic>
      <p:sp>
        <p:nvSpPr>
          <p:cNvPr id="18" name="object 18"/>
          <p:cNvSpPr txBox="1"/>
          <p:nvPr/>
        </p:nvSpPr>
        <p:spPr>
          <a:xfrm>
            <a:off x="13103225" y="2216336"/>
            <a:ext cx="3111500" cy="4140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550" b="1" spc="-140" dirty="0">
                <a:solidFill>
                  <a:srgbClr val="FFFFFF"/>
                </a:solidFill>
                <a:latin typeface="Arial"/>
                <a:cs typeface="Arial"/>
              </a:rPr>
              <a:t>Tranquilidad</a:t>
            </a:r>
            <a:r>
              <a:rPr sz="2550" b="1" spc="-1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550" b="1" spc="-80" dirty="0">
                <a:solidFill>
                  <a:srgbClr val="FFFFFF"/>
                </a:solidFill>
                <a:latin typeface="Arial"/>
                <a:cs typeface="Arial"/>
              </a:rPr>
              <a:t>y</a:t>
            </a:r>
            <a:r>
              <a:rPr sz="2550" b="1" spc="-1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550" b="1" spc="-130" dirty="0">
                <a:solidFill>
                  <a:srgbClr val="FFFFFF"/>
                </a:solidFill>
                <a:latin typeface="Arial"/>
                <a:cs typeface="Arial"/>
              </a:rPr>
              <a:t>Control</a:t>
            </a:r>
            <a:endParaRPr sz="255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2924184" y="2974451"/>
            <a:ext cx="4022090" cy="25844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500" b="1" spc="-95" dirty="0">
                <a:solidFill>
                  <a:srgbClr val="FFFFFF"/>
                </a:solidFill>
                <a:latin typeface="Arial"/>
                <a:cs typeface="Arial"/>
              </a:rPr>
              <a:t>Riesgo</a:t>
            </a:r>
            <a:r>
              <a:rPr sz="1500" b="1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b="1" spc="-70" dirty="0">
                <a:solidFill>
                  <a:srgbClr val="FFFFFF"/>
                </a:solidFill>
                <a:latin typeface="Arial"/>
                <a:cs typeface="Arial"/>
              </a:rPr>
              <a:t>minimizado</a:t>
            </a:r>
            <a:r>
              <a:rPr sz="1500" b="1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b="1" spc="-80" dirty="0">
                <a:solidFill>
                  <a:srgbClr val="FFFFFF"/>
                </a:solidFill>
                <a:latin typeface="Arial"/>
                <a:cs typeface="Arial"/>
              </a:rPr>
              <a:t>con</a:t>
            </a:r>
            <a:r>
              <a:rPr sz="1500" b="1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b="1" spc="-75" dirty="0">
                <a:solidFill>
                  <a:srgbClr val="FFFFFF"/>
                </a:solidFill>
                <a:latin typeface="Arial"/>
                <a:cs typeface="Arial"/>
              </a:rPr>
              <a:t>responsabilidad</a:t>
            </a:r>
            <a:r>
              <a:rPr sz="1500" b="1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b="1" spc="-25" dirty="0">
                <a:solidFill>
                  <a:srgbClr val="FFFFFF"/>
                </a:solidFill>
                <a:latin typeface="Arial"/>
                <a:cs typeface="Arial"/>
              </a:rPr>
              <a:t>integral</a:t>
            </a:r>
            <a:endParaRPr sz="15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2722225" y="3382550"/>
            <a:ext cx="3989704" cy="787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51500"/>
              </a:lnSpc>
              <a:spcBef>
                <a:spcPts val="95"/>
              </a:spcBef>
            </a:pPr>
            <a:r>
              <a:rPr sz="1650" spc="-60" dirty="0">
                <a:solidFill>
                  <a:srgbClr val="FFFFFF"/>
                </a:solidFill>
                <a:latin typeface="Trebuchet MS"/>
                <a:cs typeface="Trebuchet MS"/>
              </a:rPr>
              <a:t>Interlocutor</a:t>
            </a:r>
            <a:r>
              <a:rPr sz="1650" spc="-6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50" spc="-20" dirty="0">
                <a:solidFill>
                  <a:srgbClr val="FFFFFF"/>
                </a:solidFill>
                <a:latin typeface="Trebuchet MS"/>
                <a:cs typeface="Trebuchet MS"/>
              </a:rPr>
              <a:t>único</a:t>
            </a:r>
            <a:r>
              <a:rPr sz="1650" spc="-6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FFFFFF"/>
                </a:solidFill>
                <a:latin typeface="Trebuchet MS"/>
                <a:cs typeface="Trebuchet MS"/>
              </a:rPr>
              <a:t>y</a:t>
            </a:r>
            <a:r>
              <a:rPr sz="1650" spc="-60" dirty="0">
                <a:solidFill>
                  <a:srgbClr val="FFFFFF"/>
                </a:solidFill>
                <a:latin typeface="Trebuchet MS"/>
                <a:cs typeface="Trebuchet MS"/>
              </a:rPr>
              <a:t> cumplimiento</a:t>
            </a:r>
            <a:r>
              <a:rPr sz="1650" spc="-6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50" spc="-40" dirty="0">
                <a:solidFill>
                  <a:srgbClr val="FFFFFF"/>
                </a:solidFill>
                <a:latin typeface="Trebuchet MS"/>
                <a:cs typeface="Trebuchet MS"/>
              </a:rPr>
              <a:t>normativo </a:t>
            </a:r>
            <a:r>
              <a:rPr sz="1650" spc="-10" dirty="0">
                <a:solidFill>
                  <a:srgbClr val="FFFFFF"/>
                </a:solidFill>
                <a:latin typeface="Trebuchet MS"/>
                <a:cs typeface="Trebuchet MS"/>
              </a:rPr>
              <a:t>Soporte</a:t>
            </a:r>
            <a:r>
              <a:rPr sz="1650" spc="-7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FFFFFF"/>
                </a:solidFill>
                <a:latin typeface="Microsoft Sans Serif"/>
                <a:cs typeface="Microsoft Sans Serif"/>
              </a:rPr>
              <a:t>24/7</a:t>
            </a:r>
            <a:r>
              <a:rPr sz="165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50" dirty="0">
                <a:solidFill>
                  <a:srgbClr val="FFFFFF"/>
                </a:solidFill>
                <a:latin typeface="Trebuchet MS"/>
                <a:cs typeface="Trebuchet MS"/>
              </a:rPr>
              <a:t>y</a:t>
            </a:r>
            <a:r>
              <a:rPr sz="1650" spc="-7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50" spc="-30" dirty="0">
                <a:solidFill>
                  <a:srgbClr val="FFFFFF"/>
                </a:solidFill>
                <a:latin typeface="Trebuchet MS"/>
                <a:cs typeface="Trebuchet MS"/>
              </a:rPr>
              <a:t>garantías</a:t>
            </a:r>
            <a:r>
              <a:rPr sz="1650" spc="-7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50" spc="-10" dirty="0">
                <a:solidFill>
                  <a:srgbClr val="FFFFFF"/>
                </a:solidFill>
                <a:latin typeface="Trebuchet MS"/>
                <a:cs typeface="Trebuchet MS"/>
              </a:rPr>
              <a:t>comprehensivas</a:t>
            </a:r>
            <a:endParaRPr sz="1650">
              <a:latin typeface="Trebuchet MS"/>
              <a:cs typeface="Trebuchet MS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3155910" y="4378389"/>
            <a:ext cx="996950" cy="560070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400"/>
              </a:spcBef>
            </a:pPr>
            <a:r>
              <a:rPr sz="1950" b="1" spc="55" dirty="0">
                <a:solidFill>
                  <a:srgbClr val="D8B4FE"/>
                </a:solidFill>
                <a:latin typeface="Arial"/>
                <a:cs typeface="Arial"/>
              </a:rPr>
              <a:t>98%</a:t>
            </a:r>
            <a:endParaRPr sz="19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85"/>
              </a:spcBef>
            </a:pPr>
            <a:r>
              <a:rPr sz="1150" spc="-45" dirty="0">
                <a:solidFill>
                  <a:srgbClr val="FFFFFF"/>
                </a:solidFill>
                <a:latin typeface="Trebuchet MS"/>
                <a:cs typeface="Trebuchet MS"/>
              </a:rPr>
              <a:t>Éxito</a:t>
            </a:r>
            <a:r>
              <a:rPr sz="1150" spc="-10" dirty="0">
                <a:solidFill>
                  <a:srgbClr val="FFFFFF"/>
                </a:solidFill>
                <a:latin typeface="Trebuchet MS"/>
                <a:cs typeface="Trebuchet MS"/>
              </a:rPr>
              <a:t> proyectos</a:t>
            </a:r>
            <a:endParaRPr sz="1150">
              <a:latin typeface="Trebuchet MS"/>
              <a:cs typeface="Trebuchet MS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5627052" y="4378389"/>
            <a:ext cx="1178560" cy="560070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400"/>
              </a:spcBef>
            </a:pPr>
            <a:r>
              <a:rPr sz="1950" b="1" spc="40" dirty="0">
                <a:solidFill>
                  <a:srgbClr val="D8B4FE"/>
                </a:solidFill>
                <a:latin typeface="Arial"/>
                <a:cs typeface="Arial"/>
              </a:rPr>
              <a:t>95%</a:t>
            </a:r>
            <a:endParaRPr sz="19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85"/>
              </a:spcBef>
            </a:pPr>
            <a:r>
              <a:rPr sz="1150" spc="-30" dirty="0">
                <a:solidFill>
                  <a:srgbClr val="FFFFFF"/>
                </a:solidFill>
                <a:latin typeface="Trebuchet MS"/>
                <a:cs typeface="Trebuchet MS"/>
              </a:rPr>
              <a:t>Retención </a:t>
            </a:r>
            <a:r>
              <a:rPr sz="1150" spc="-10" dirty="0">
                <a:solidFill>
                  <a:srgbClr val="FFFFFF"/>
                </a:solidFill>
                <a:latin typeface="Trebuchet MS"/>
                <a:cs typeface="Trebuchet MS"/>
              </a:rPr>
              <a:t>clientes</a:t>
            </a:r>
            <a:endParaRPr sz="1150">
              <a:latin typeface="Trebuchet MS"/>
              <a:cs typeface="Trebuchet MS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3696751" y="7606129"/>
            <a:ext cx="2477135" cy="2330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300" b="1" spc="55" dirty="0">
                <a:solidFill>
                  <a:srgbClr val="FDDF46"/>
                </a:solidFill>
                <a:latin typeface="Arial"/>
                <a:cs typeface="Arial"/>
              </a:rPr>
              <a:t>20+</a:t>
            </a:r>
            <a:r>
              <a:rPr sz="1300" b="1" spc="-45" dirty="0">
                <a:solidFill>
                  <a:srgbClr val="FDDF46"/>
                </a:solidFill>
                <a:latin typeface="Arial"/>
                <a:cs typeface="Arial"/>
              </a:rPr>
              <a:t> </a:t>
            </a:r>
            <a:r>
              <a:rPr sz="1350" b="1" spc="-85" dirty="0">
                <a:solidFill>
                  <a:srgbClr val="FDDF46"/>
                </a:solidFill>
                <a:latin typeface="Arial"/>
                <a:cs typeface="Arial"/>
              </a:rPr>
              <a:t>años</a:t>
            </a:r>
            <a:r>
              <a:rPr sz="1350" b="1" spc="-60" dirty="0">
                <a:solidFill>
                  <a:srgbClr val="FDDF46"/>
                </a:solidFill>
                <a:latin typeface="Arial"/>
                <a:cs typeface="Arial"/>
              </a:rPr>
              <a:t> </a:t>
            </a:r>
            <a:r>
              <a:rPr sz="1350" b="1" spc="-80" dirty="0">
                <a:solidFill>
                  <a:srgbClr val="FDDF46"/>
                </a:solidFill>
                <a:latin typeface="Arial"/>
                <a:cs typeface="Arial"/>
              </a:rPr>
              <a:t>sin</a:t>
            </a:r>
            <a:r>
              <a:rPr sz="1350" b="1" spc="-60" dirty="0">
                <a:solidFill>
                  <a:srgbClr val="FDDF46"/>
                </a:solidFill>
                <a:latin typeface="Arial"/>
                <a:cs typeface="Arial"/>
              </a:rPr>
              <a:t> </a:t>
            </a:r>
            <a:r>
              <a:rPr sz="1350" b="1" spc="-65" dirty="0">
                <a:solidFill>
                  <a:srgbClr val="FDDF46"/>
                </a:solidFill>
                <a:latin typeface="Arial"/>
                <a:cs typeface="Arial"/>
              </a:rPr>
              <a:t>incidentes</a:t>
            </a:r>
            <a:r>
              <a:rPr sz="1350" b="1" spc="-60" dirty="0">
                <a:solidFill>
                  <a:srgbClr val="FDDF46"/>
                </a:solidFill>
                <a:latin typeface="Arial"/>
                <a:cs typeface="Arial"/>
              </a:rPr>
              <a:t> mayores</a:t>
            </a:r>
            <a:endParaRPr sz="1350">
              <a:latin typeface="Arial"/>
              <a:cs typeface="Arial"/>
            </a:endParaRPr>
          </a:p>
        </p:txBody>
      </p:sp>
      <p:grpSp>
        <p:nvGrpSpPr>
          <p:cNvPr id="24" name="object 24"/>
          <p:cNvGrpSpPr/>
          <p:nvPr/>
        </p:nvGrpSpPr>
        <p:grpSpPr>
          <a:xfrm>
            <a:off x="609600" y="8515350"/>
            <a:ext cx="17068800" cy="1162050"/>
            <a:chOff x="609600" y="8515350"/>
            <a:chExt cx="17068800" cy="1162050"/>
          </a:xfrm>
        </p:grpSpPr>
        <p:sp>
          <p:nvSpPr>
            <p:cNvPr id="25" name="object 25"/>
            <p:cNvSpPr/>
            <p:nvPr/>
          </p:nvSpPr>
          <p:spPr>
            <a:xfrm>
              <a:off x="609600" y="8515350"/>
              <a:ext cx="17068800" cy="1162050"/>
            </a:xfrm>
            <a:custGeom>
              <a:avLst/>
              <a:gdLst/>
              <a:ahLst/>
              <a:cxnLst/>
              <a:rect l="l" t="t" r="r" b="b"/>
              <a:pathLst>
                <a:path w="17068800" h="1162050">
                  <a:moveTo>
                    <a:pt x="16916400" y="1162050"/>
                  </a:moveTo>
                  <a:lnTo>
                    <a:pt x="152400" y="1162050"/>
                  </a:lnTo>
                  <a:lnTo>
                    <a:pt x="137387" y="1161324"/>
                  </a:lnTo>
                  <a:lnTo>
                    <a:pt x="94079" y="1150449"/>
                  </a:lnTo>
                  <a:lnTo>
                    <a:pt x="55765" y="1127515"/>
                  </a:lnTo>
                  <a:lnTo>
                    <a:pt x="25660" y="1094334"/>
                  </a:lnTo>
                  <a:lnTo>
                    <a:pt x="6525" y="1053823"/>
                  </a:lnTo>
                  <a:lnTo>
                    <a:pt x="0" y="1009650"/>
                  </a:lnTo>
                  <a:lnTo>
                    <a:pt x="0" y="152400"/>
                  </a:lnTo>
                  <a:lnTo>
                    <a:pt x="6525" y="108226"/>
                  </a:lnTo>
                  <a:lnTo>
                    <a:pt x="25660" y="67715"/>
                  </a:lnTo>
                  <a:lnTo>
                    <a:pt x="55765" y="34533"/>
                  </a:lnTo>
                  <a:lnTo>
                    <a:pt x="94079" y="11600"/>
                  </a:lnTo>
                  <a:lnTo>
                    <a:pt x="137387" y="725"/>
                  </a:lnTo>
                  <a:lnTo>
                    <a:pt x="152400" y="0"/>
                  </a:lnTo>
                  <a:lnTo>
                    <a:pt x="16916400" y="0"/>
                  </a:lnTo>
                  <a:lnTo>
                    <a:pt x="16960572" y="6525"/>
                  </a:lnTo>
                  <a:lnTo>
                    <a:pt x="17001083" y="25660"/>
                  </a:lnTo>
                  <a:lnTo>
                    <a:pt x="17034264" y="55765"/>
                  </a:lnTo>
                  <a:lnTo>
                    <a:pt x="17057198" y="94079"/>
                  </a:lnTo>
                  <a:lnTo>
                    <a:pt x="17068074" y="137387"/>
                  </a:lnTo>
                  <a:lnTo>
                    <a:pt x="17068800" y="152400"/>
                  </a:lnTo>
                  <a:lnTo>
                    <a:pt x="17068800" y="1009650"/>
                  </a:lnTo>
                  <a:lnTo>
                    <a:pt x="17062273" y="1053823"/>
                  </a:lnTo>
                  <a:lnTo>
                    <a:pt x="17043138" y="1094334"/>
                  </a:lnTo>
                  <a:lnTo>
                    <a:pt x="17013033" y="1127515"/>
                  </a:lnTo>
                  <a:lnTo>
                    <a:pt x="16974719" y="1150449"/>
                  </a:lnTo>
                  <a:lnTo>
                    <a:pt x="16931413" y="1161324"/>
                  </a:lnTo>
                  <a:lnTo>
                    <a:pt x="16916400" y="1162050"/>
                  </a:lnTo>
                  <a:close/>
                </a:path>
              </a:pathLst>
            </a:custGeom>
            <a:solidFill>
              <a:srgbClr val="FFFFFF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609600" y="8515350"/>
              <a:ext cx="17068800" cy="1162050"/>
            </a:xfrm>
            <a:custGeom>
              <a:avLst/>
              <a:gdLst/>
              <a:ahLst/>
              <a:cxnLst/>
              <a:rect l="l" t="t" r="r" b="b"/>
              <a:pathLst>
                <a:path w="17068800" h="1162050">
                  <a:moveTo>
                    <a:pt x="16916400" y="1162050"/>
                  </a:moveTo>
                  <a:lnTo>
                    <a:pt x="152400" y="1162050"/>
                  </a:lnTo>
                  <a:lnTo>
                    <a:pt x="137387" y="1161324"/>
                  </a:lnTo>
                  <a:lnTo>
                    <a:pt x="94079" y="1150449"/>
                  </a:lnTo>
                  <a:lnTo>
                    <a:pt x="55765" y="1127515"/>
                  </a:lnTo>
                  <a:lnTo>
                    <a:pt x="25660" y="1094334"/>
                  </a:lnTo>
                  <a:lnTo>
                    <a:pt x="6525" y="1053823"/>
                  </a:lnTo>
                  <a:lnTo>
                    <a:pt x="0" y="1009650"/>
                  </a:lnTo>
                  <a:lnTo>
                    <a:pt x="0" y="152400"/>
                  </a:lnTo>
                  <a:lnTo>
                    <a:pt x="6525" y="108226"/>
                  </a:lnTo>
                  <a:lnTo>
                    <a:pt x="25660" y="67715"/>
                  </a:lnTo>
                  <a:lnTo>
                    <a:pt x="55765" y="34533"/>
                  </a:lnTo>
                  <a:lnTo>
                    <a:pt x="94079" y="11600"/>
                  </a:lnTo>
                  <a:lnTo>
                    <a:pt x="137387" y="725"/>
                  </a:lnTo>
                  <a:lnTo>
                    <a:pt x="152400" y="0"/>
                  </a:lnTo>
                  <a:lnTo>
                    <a:pt x="16916400" y="0"/>
                  </a:lnTo>
                  <a:lnTo>
                    <a:pt x="16931413" y="725"/>
                  </a:lnTo>
                  <a:lnTo>
                    <a:pt x="16946137" y="2900"/>
                  </a:lnTo>
                  <a:lnTo>
                    <a:pt x="16960572" y="6525"/>
                  </a:lnTo>
                  <a:lnTo>
                    <a:pt x="16968933" y="9525"/>
                  </a:lnTo>
                  <a:lnTo>
                    <a:pt x="152400" y="9525"/>
                  </a:lnTo>
                  <a:lnTo>
                    <a:pt x="145380" y="9696"/>
                  </a:lnTo>
                  <a:lnTo>
                    <a:pt x="104274" y="17872"/>
                  </a:lnTo>
                  <a:lnTo>
                    <a:pt x="67282" y="37645"/>
                  </a:lnTo>
                  <a:lnTo>
                    <a:pt x="37646" y="67281"/>
                  </a:lnTo>
                  <a:lnTo>
                    <a:pt x="17873" y="104273"/>
                  </a:lnTo>
                  <a:lnTo>
                    <a:pt x="10335" y="137387"/>
                  </a:lnTo>
                  <a:lnTo>
                    <a:pt x="10211" y="138395"/>
                  </a:lnTo>
                  <a:lnTo>
                    <a:pt x="9696" y="145380"/>
                  </a:lnTo>
                  <a:lnTo>
                    <a:pt x="9525" y="152400"/>
                  </a:lnTo>
                  <a:lnTo>
                    <a:pt x="9525" y="1009650"/>
                  </a:lnTo>
                  <a:lnTo>
                    <a:pt x="9696" y="1016668"/>
                  </a:lnTo>
                  <a:lnTo>
                    <a:pt x="17873" y="1057774"/>
                  </a:lnTo>
                  <a:lnTo>
                    <a:pt x="37645" y="1094767"/>
                  </a:lnTo>
                  <a:lnTo>
                    <a:pt x="67281" y="1124403"/>
                  </a:lnTo>
                  <a:lnTo>
                    <a:pt x="104274" y="1144175"/>
                  </a:lnTo>
                  <a:lnTo>
                    <a:pt x="145380" y="1152353"/>
                  </a:lnTo>
                  <a:lnTo>
                    <a:pt x="152400" y="1152525"/>
                  </a:lnTo>
                  <a:lnTo>
                    <a:pt x="16968932" y="1152525"/>
                  </a:lnTo>
                  <a:lnTo>
                    <a:pt x="16960572" y="1155524"/>
                  </a:lnTo>
                  <a:lnTo>
                    <a:pt x="16946137" y="1159149"/>
                  </a:lnTo>
                  <a:lnTo>
                    <a:pt x="16931413" y="1161324"/>
                  </a:lnTo>
                  <a:lnTo>
                    <a:pt x="16916400" y="1162050"/>
                  </a:lnTo>
                  <a:close/>
                </a:path>
                <a:path w="17068800" h="1162050">
                  <a:moveTo>
                    <a:pt x="16968932" y="1152525"/>
                  </a:moveTo>
                  <a:lnTo>
                    <a:pt x="16916401" y="1152525"/>
                  </a:lnTo>
                  <a:lnTo>
                    <a:pt x="16923419" y="1152353"/>
                  </a:lnTo>
                  <a:lnTo>
                    <a:pt x="16930405" y="1151838"/>
                  </a:lnTo>
                  <a:lnTo>
                    <a:pt x="16971075" y="1141648"/>
                  </a:lnTo>
                  <a:lnTo>
                    <a:pt x="17007039" y="1120094"/>
                  </a:lnTo>
                  <a:lnTo>
                    <a:pt x="17035194" y="1089026"/>
                  </a:lnTo>
                  <a:lnTo>
                    <a:pt x="17053123" y="1051123"/>
                  </a:lnTo>
                  <a:lnTo>
                    <a:pt x="17059276" y="1009650"/>
                  </a:lnTo>
                  <a:lnTo>
                    <a:pt x="17059276" y="152400"/>
                  </a:lnTo>
                  <a:lnTo>
                    <a:pt x="17053122" y="110924"/>
                  </a:lnTo>
                  <a:lnTo>
                    <a:pt x="17035194" y="73021"/>
                  </a:lnTo>
                  <a:lnTo>
                    <a:pt x="17007039" y="41954"/>
                  </a:lnTo>
                  <a:lnTo>
                    <a:pt x="16971075" y="20399"/>
                  </a:lnTo>
                  <a:lnTo>
                    <a:pt x="16930405" y="10211"/>
                  </a:lnTo>
                  <a:lnTo>
                    <a:pt x="16916401" y="9525"/>
                  </a:lnTo>
                  <a:lnTo>
                    <a:pt x="16968933" y="9525"/>
                  </a:lnTo>
                  <a:lnTo>
                    <a:pt x="17013034" y="34533"/>
                  </a:lnTo>
                  <a:lnTo>
                    <a:pt x="17043138" y="67715"/>
                  </a:lnTo>
                  <a:lnTo>
                    <a:pt x="17062273" y="108226"/>
                  </a:lnTo>
                  <a:lnTo>
                    <a:pt x="17068800" y="152400"/>
                  </a:lnTo>
                  <a:lnTo>
                    <a:pt x="17068800" y="1009650"/>
                  </a:lnTo>
                  <a:lnTo>
                    <a:pt x="17068123" y="1023654"/>
                  </a:lnTo>
                  <a:lnTo>
                    <a:pt x="17068074" y="1024662"/>
                  </a:lnTo>
                  <a:lnTo>
                    <a:pt x="17057198" y="1067970"/>
                  </a:lnTo>
                  <a:lnTo>
                    <a:pt x="17034265" y="1106284"/>
                  </a:lnTo>
                  <a:lnTo>
                    <a:pt x="17001084" y="1136389"/>
                  </a:lnTo>
                  <a:lnTo>
                    <a:pt x="16974719" y="1150449"/>
                  </a:lnTo>
                  <a:lnTo>
                    <a:pt x="16968932" y="1152525"/>
                  </a:lnTo>
                  <a:close/>
                </a:path>
              </a:pathLst>
            </a:custGeom>
            <a:solidFill>
              <a:srgbClr val="FFFFFF">
                <a:alpha val="29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7" name="object 27"/>
          <p:cNvSpPr txBox="1"/>
          <p:nvPr/>
        </p:nvSpPr>
        <p:spPr>
          <a:xfrm>
            <a:off x="3454400" y="8586092"/>
            <a:ext cx="11379200" cy="842010"/>
          </a:xfrm>
          <a:prstGeom prst="rect">
            <a:avLst/>
          </a:prstGeom>
        </p:spPr>
        <p:txBody>
          <a:bodyPr vert="horz" wrap="square" lIns="0" tIns="11303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890"/>
              </a:spcBef>
            </a:pPr>
            <a:r>
              <a:rPr sz="2550" b="1" spc="-140" dirty="0">
                <a:solidFill>
                  <a:srgbClr val="FDDF46"/>
                </a:solidFill>
                <a:latin typeface="Arial"/>
                <a:cs typeface="Arial"/>
              </a:rPr>
              <a:t>Nuestro</a:t>
            </a:r>
            <a:r>
              <a:rPr sz="2550" b="1" spc="-114" dirty="0">
                <a:solidFill>
                  <a:srgbClr val="FDDF46"/>
                </a:solidFill>
                <a:latin typeface="Arial"/>
                <a:cs typeface="Arial"/>
              </a:rPr>
              <a:t> </a:t>
            </a:r>
            <a:r>
              <a:rPr sz="2550" b="1" spc="-175" dirty="0">
                <a:solidFill>
                  <a:srgbClr val="FDDF46"/>
                </a:solidFill>
                <a:latin typeface="Arial"/>
                <a:cs typeface="Arial"/>
              </a:rPr>
              <a:t>Compromiso</a:t>
            </a:r>
            <a:r>
              <a:rPr sz="2600" b="1" spc="-175" dirty="0">
                <a:solidFill>
                  <a:srgbClr val="FDDF46"/>
                </a:solidFill>
                <a:latin typeface="Arial"/>
                <a:cs typeface="Arial"/>
              </a:rPr>
              <a:t>:</a:t>
            </a:r>
            <a:r>
              <a:rPr sz="2600" b="1" spc="-130" dirty="0">
                <a:solidFill>
                  <a:srgbClr val="FDDF46"/>
                </a:solidFill>
                <a:latin typeface="Arial"/>
                <a:cs typeface="Arial"/>
              </a:rPr>
              <a:t> </a:t>
            </a:r>
            <a:r>
              <a:rPr sz="2550" b="1" spc="-160" dirty="0">
                <a:solidFill>
                  <a:srgbClr val="FDDF46"/>
                </a:solidFill>
                <a:latin typeface="Arial"/>
                <a:cs typeface="Arial"/>
              </a:rPr>
              <a:t>Resultados</a:t>
            </a:r>
            <a:r>
              <a:rPr sz="2550" b="1" spc="-114" dirty="0">
                <a:solidFill>
                  <a:srgbClr val="FDDF46"/>
                </a:solidFill>
                <a:latin typeface="Arial"/>
                <a:cs typeface="Arial"/>
              </a:rPr>
              <a:t> </a:t>
            </a:r>
            <a:r>
              <a:rPr sz="2550" b="1" spc="-35" dirty="0">
                <a:solidFill>
                  <a:srgbClr val="FDDF46"/>
                </a:solidFill>
                <a:latin typeface="Arial"/>
                <a:cs typeface="Arial"/>
              </a:rPr>
              <a:t>Garantizados</a:t>
            </a:r>
            <a:endParaRPr sz="25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530"/>
              </a:spcBef>
            </a:pPr>
            <a:r>
              <a:rPr sz="1650" spc="-20" dirty="0">
                <a:solidFill>
                  <a:srgbClr val="FFFFFF"/>
                </a:solidFill>
                <a:latin typeface="Trebuchet MS"/>
                <a:cs typeface="Trebuchet MS"/>
              </a:rPr>
              <a:t>Entregamos</a:t>
            </a:r>
            <a:r>
              <a:rPr sz="1650" spc="-6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50" spc="-40" dirty="0">
                <a:solidFill>
                  <a:srgbClr val="FFFFFF"/>
                </a:solidFill>
                <a:latin typeface="Trebuchet MS"/>
                <a:cs typeface="Trebuchet MS"/>
              </a:rPr>
              <a:t>valor</a:t>
            </a:r>
            <a:r>
              <a:rPr sz="1650" spc="-6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50" spc="-55" dirty="0">
                <a:solidFill>
                  <a:srgbClr val="FFFFFF"/>
                </a:solidFill>
                <a:latin typeface="Trebuchet MS"/>
                <a:cs typeface="Trebuchet MS"/>
              </a:rPr>
              <a:t>medible</a:t>
            </a:r>
            <a:r>
              <a:rPr sz="1650" spc="-6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FFFFFF"/>
                </a:solidFill>
                <a:latin typeface="Trebuchet MS"/>
                <a:cs typeface="Trebuchet MS"/>
              </a:rPr>
              <a:t>y</a:t>
            </a:r>
            <a:r>
              <a:rPr sz="1650" spc="-6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50" spc="-30" dirty="0">
                <a:solidFill>
                  <a:srgbClr val="FFFFFF"/>
                </a:solidFill>
                <a:latin typeface="Trebuchet MS"/>
                <a:cs typeface="Trebuchet MS"/>
              </a:rPr>
              <a:t>sostenible</a:t>
            </a:r>
            <a:r>
              <a:rPr sz="1650" spc="-6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FFFFFF"/>
                </a:solidFill>
                <a:latin typeface="Trebuchet MS"/>
                <a:cs typeface="Trebuchet MS"/>
              </a:rPr>
              <a:t>con</a:t>
            </a:r>
            <a:r>
              <a:rPr sz="1650" spc="-6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FFFFFF"/>
                </a:solidFill>
                <a:latin typeface="Trebuchet MS"/>
                <a:cs typeface="Trebuchet MS"/>
              </a:rPr>
              <a:t>riesgo</a:t>
            </a:r>
            <a:r>
              <a:rPr sz="1650" spc="-6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50" spc="-50" dirty="0">
                <a:solidFill>
                  <a:srgbClr val="FFFFFF"/>
                </a:solidFill>
                <a:latin typeface="Trebuchet MS"/>
                <a:cs typeface="Trebuchet MS"/>
              </a:rPr>
              <a:t>mínimo</a:t>
            </a:r>
            <a:r>
              <a:rPr sz="1650" spc="-50" dirty="0">
                <a:solidFill>
                  <a:srgbClr val="FFFFFF"/>
                </a:solidFill>
                <a:latin typeface="Microsoft Sans Serif"/>
                <a:cs typeface="Microsoft Sans Serif"/>
              </a:rPr>
              <a:t>,</a:t>
            </a:r>
            <a:r>
              <a:rPr sz="165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50" spc="-40" dirty="0">
                <a:solidFill>
                  <a:srgbClr val="FFFFFF"/>
                </a:solidFill>
                <a:latin typeface="Trebuchet MS"/>
                <a:cs typeface="Trebuchet MS"/>
              </a:rPr>
              <a:t>transformando</a:t>
            </a:r>
            <a:r>
              <a:rPr sz="1650" spc="-6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50" spc="65" dirty="0">
                <a:solidFill>
                  <a:srgbClr val="FFFFFF"/>
                </a:solidFill>
                <a:latin typeface="Trebuchet MS"/>
                <a:cs typeface="Trebuchet MS"/>
              </a:rPr>
              <a:t>sus</a:t>
            </a:r>
            <a:r>
              <a:rPr sz="1650" spc="-6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FFFFFF"/>
                </a:solidFill>
                <a:latin typeface="Trebuchet MS"/>
                <a:cs typeface="Trebuchet MS"/>
              </a:rPr>
              <a:t>desafíos</a:t>
            </a:r>
            <a:r>
              <a:rPr sz="1650" spc="-6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50" spc="-10" dirty="0">
                <a:solidFill>
                  <a:srgbClr val="FFFFFF"/>
                </a:solidFill>
                <a:latin typeface="Trebuchet MS"/>
                <a:cs typeface="Trebuchet MS"/>
              </a:rPr>
              <a:t>tecnológicos</a:t>
            </a:r>
            <a:r>
              <a:rPr sz="1650" spc="-6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50" spc="-10" dirty="0">
                <a:solidFill>
                  <a:srgbClr val="FFFFFF"/>
                </a:solidFill>
                <a:latin typeface="Trebuchet MS"/>
                <a:cs typeface="Trebuchet MS"/>
              </a:rPr>
              <a:t>en</a:t>
            </a:r>
            <a:r>
              <a:rPr sz="1650" spc="-60" dirty="0">
                <a:solidFill>
                  <a:srgbClr val="FFFFFF"/>
                </a:solidFill>
                <a:latin typeface="Trebuchet MS"/>
                <a:cs typeface="Trebuchet MS"/>
              </a:rPr>
              <a:t> ventajas</a:t>
            </a:r>
            <a:r>
              <a:rPr sz="1650" spc="-6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50" spc="-10" dirty="0">
                <a:solidFill>
                  <a:srgbClr val="FFFFFF"/>
                </a:solidFill>
                <a:latin typeface="Trebuchet MS"/>
                <a:cs typeface="Trebuchet MS"/>
              </a:rPr>
              <a:t>competitivas</a:t>
            </a:r>
            <a:r>
              <a:rPr sz="165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.</a:t>
            </a:r>
            <a:endParaRPr sz="165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8609" rIns="0" bIns="0" rtlCol="0">
            <a:spAutoFit/>
          </a:bodyPr>
          <a:lstStyle/>
          <a:p>
            <a:pPr algn="ctr">
              <a:lnSpc>
                <a:spcPts val="6050"/>
              </a:lnSpc>
              <a:spcBef>
                <a:spcPts val="95"/>
              </a:spcBef>
            </a:pPr>
            <a:r>
              <a:rPr spc="-260" dirty="0"/>
              <a:t>Contacto</a:t>
            </a:r>
            <a:r>
              <a:rPr spc="-340" dirty="0"/>
              <a:t> </a:t>
            </a:r>
            <a:r>
              <a:rPr spc="-150" dirty="0"/>
              <a:t>y</a:t>
            </a:r>
            <a:r>
              <a:rPr spc="-340" dirty="0"/>
              <a:t> </a:t>
            </a:r>
            <a:r>
              <a:rPr spc="-254" dirty="0"/>
              <a:t>Siguiente</a:t>
            </a:r>
            <a:r>
              <a:rPr spc="-340" dirty="0"/>
              <a:t> </a:t>
            </a:r>
            <a:r>
              <a:rPr spc="-400" dirty="0"/>
              <a:t>Paso</a:t>
            </a:r>
          </a:p>
          <a:p>
            <a:pPr algn="ctr">
              <a:lnSpc>
                <a:spcPts val="2925"/>
              </a:lnSpc>
            </a:pPr>
            <a:r>
              <a:rPr sz="2500" b="0" spc="-55" dirty="0">
                <a:solidFill>
                  <a:srgbClr val="BEDAFE"/>
                </a:solidFill>
                <a:latin typeface="Microsoft Sans Serif"/>
                <a:cs typeface="Microsoft Sans Serif"/>
              </a:rPr>
              <a:t>Transforme</a:t>
            </a:r>
            <a:r>
              <a:rPr sz="2500" b="0" spc="-105" dirty="0">
                <a:solidFill>
                  <a:srgbClr val="BEDAFE"/>
                </a:solidFill>
                <a:latin typeface="Microsoft Sans Serif"/>
                <a:cs typeface="Microsoft Sans Serif"/>
              </a:rPr>
              <a:t> </a:t>
            </a:r>
            <a:r>
              <a:rPr sz="2500" b="0" spc="-40" dirty="0">
                <a:solidFill>
                  <a:srgbClr val="BEDAFE"/>
                </a:solidFill>
                <a:latin typeface="Microsoft Sans Serif"/>
                <a:cs typeface="Microsoft Sans Serif"/>
              </a:rPr>
              <a:t>sus</a:t>
            </a:r>
            <a:r>
              <a:rPr sz="2500" b="0" spc="-100" dirty="0">
                <a:solidFill>
                  <a:srgbClr val="BEDAFE"/>
                </a:solidFill>
                <a:latin typeface="Microsoft Sans Serif"/>
                <a:cs typeface="Microsoft Sans Serif"/>
              </a:rPr>
              <a:t> </a:t>
            </a:r>
            <a:r>
              <a:rPr sz="2500" b="0" spc="-30" dirty="0">
                <a:solidFill>
                  <a:srgbClr val="BEDAFE"/>
                </a:solidFill>
                <a:latin typeface="Microsoft Sans Serif"/>
                <a:cs typeface="Microsoft Sans Serif"/>
              </a:rPr>
              <a:t>desafíos</a:t>
            </a:r>
            <a:r>
              <a:rPr sz="2500" b="0" spc="-105" dirty="0">
                <a:solidFill>
                  <a:srgbClr val="BEDAFE"/>
                </a:solidFill>
                <a:latin typeface="Microsoft Sans Serif"/>
                <a:cs typeface="Microsoft Sans Serif"/>
              </a:rPr>
              <a:t> </a:t>
            </a:r>
            <a:r>
              <a:rPr sz="2500" b="0" spc="-30" dirty="0">
                <a:solidFill>
                  <a:srgbClr val="BEDAFE"/>
                </a:solidFill>
                <a:latin typeface="Microsoft Sans Serif"/>
                <a:cs typeface="Microsoft Sans Serif"/>
              </a:rPr>
              <a:t>en</a:t>
            </a:r>
            <a:r>
              <a:rPr sz="2500" b="0" spc="-100" dirty="0">
                <a:solidFill>
                  <a:srgbClr val="BEDAFE"/>
                </a:solidFill>
                <a:latin typeface="Microsoft Sans Serif"/>
                <a:cs typeface="Microsoft Sans Serif"/>
              </a:rPr>
              <a:t> </a:t>
            </a:r>
            <a:r>
              <a:rPr sz="2500" b="0" spc="-35" dirty="0">
                <a:solidFill>
                  <a:srgbClr val="BEDAFE"/>
                </a:solidFill>
                <a:latin typeface="Microsoft Sans Serif"/>
                <a:cs typeface="Microsoft Sans Serif"/>
              </a:rPr>
              <a:t>oportunidades</a:t>
            </a:r>
            <a:r>
              <a:rPr sz="2500" b="0" spc="-100" dirty="0">
                <a:solidFill>
                  <a:srgbClr val="BEDAFE"/>
                </a:solidFill>
                <a:latin typeface="Microsoft Sans Serif"/>
                <a:cs typeface="Microsoft Sans Serif"/>
              </a:rPr>
              <a:t> </a:t>
            </a:r>
            <a:r>
              <a:rPr sz="2500" b="0" dirty="0">
                <a:solidFill>
                  <a:srgbClr val="BEDAFE"/>
                </a:solidFill>
                <a:latin typeface="Microsoft Sans Serif"/>
                <a:cs typeface="Microsoft Sans Serif"/>
              </a:rPr>
              <a:t>con</a:t>
            </a:r>
            <a:r>
              <a:rPr sz="2500" b="0" spc="-105" dirty="0">
                <a:solidFill>
                  <a:srgbClr val="BEDAFE"/>
                </a:solidFill>
                <a:latin typeface="Microsoft Sans Serif"/>
                <a:cs typeface="Microsoft Sans Serif"/>
              </a:rPr>
              <a:t> </a:t>
            </a:r>
            <a:r>
              <a:rPr sz="2500" b="0" spc="-65" dirty="0">
                <a:solidFill>
                  <a:srgbClr val="BEDAFE"/>
                </a:solidFill>
                <a:latin typeface="Microsoft Sans Serif"/>
                <a:cs typeface="Microsoft Sans Serif"/>
              </a:rPr>
              <a:t>Delta</a:t>
            </a:r>
            <a:r>
              <a:rPr sz="2500" b="0" spc="-100" dirty="0">
                <a:solidFill>
                  <a:srgbClr val="BEDAFE"/>
                </a:solidFill>
                <a:latin typeface="Microsoft Sans Serif"/>
                <a:cs typeface="Microsoft Sans Serif"/>
              </a:rPr>
              <a:t> </a:t>
            </a:r>
            <a:r>
              <a:rPr sz="2500" b="0" spc="-10" dirty="0">
                <a:solidFill>
                  <a:srgbClr val="BEDAFE"/>
                </a:solidFill>
                <a:latin typeface="Microsoft Sans Serif"/>
                <a:cs typeface="Microsoft Sans Serif"/>
              </a:rPr>
              <a:t>Solutions</a:t>
            </a:r>
            <a:endParaRPr sz="2500">
              <a:latin typeface="Microsoft Sans Serif"/>
              <a:cs typeface="Microsoft Sans Serif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57200" y="1752599"/>
            <a:ext cx="8458200" cy="6915150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2602210" y="1980154"/>
            <a:ext cx="4168140" cy="4914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050" b="1" spc="-155" dirty="0">
                <a:solidFill>
                  <a:srgbClr val="93C4FD"/>
                </a:solidFill>
                <a:latin typeface="Arial"/>
                <a:cs typeface="Arial"/>
              </a:rPr>
              <a:t>Información</a:t>
            </a:r>
            <a:r>
              <a:rPr sz="3050" b="1" spc="-180" dirty="0">
                <a:solidFill>
                  <a:srgbClr val="93C4FD"/>
                </a:solidFill>
                <a:latin typeface="Arial"/>
                <a:cs typeface="Arial"/>
              </a:rPr>
              <a:t> </a:t>
            </a:r>
            <a:r>
              <a:rPr sz="3050" b="1" spc="-140" dirty="0">
                <a:solidFill>
                  <a:srgbClr val="93C4FD"/>
                </a:solidFill>
                <a:latin typeface="Arial"/>
                <a:cs typeface="Arial"/>
              </a:rPr>
              <a:t>de</a:t>
            </a:r>
            <a:r>
              <a:rPr sz="3050" b="1" spc="-175" dirty="0">
                <a:solidFill>
                  <a:srgbClr val="93C4FD"/>
                </a:solidFill>
                <a:latin typeface="Arial"/>
                <a:cs typeface="Arial"/>
              </a:rPr>
              <a:t> </a:t>
            </a:r>
            <a:r>
              <a:rPr sz="3050" b="1" spc="-125" dirty="0">
                <a:solidFill>
                  <a:srgbClr val="93C4FD"/>
                </a:solidFill>
                <a:latin typeface="Arial"/>
                <a:cs typeface="Arial"/>
              </a:rPr>
              <a:t>Contacto</a:t>
            </a:r>
            <a:endParaRPr sz="305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72328" y="3053745"/>
            <a:ext cx="7081072" cy="620683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80"/>
              </a:spcBef>
            </a:pPr>
            <a:r>
              <a:rPr sz="2000" b="1" spc="-70" dirty="0">
                <a:solidFill>
                  <a:srgbClr val="FDDF46"/>
                </a:solidFill>
                <a:latin typeface="Arial"/>
                <a:cs typeface="Arial"/>
              </a:rPr>
              <a:t>Delta</a:t>
            </a:r>
            <a:r>
              <a:rPr sz="2000" b="1" spc="-95" dirty="0">
                <a:solidFill>
                  <a:srgbClr val="FDDF46"/>
                </a:solidFill>
                <a:latin typeface="Arial"/>
                <a:cs typeface="Arial"/>
              </a:rPr>
              <a:t> </a:t>
            </a:r>
            <a:r>
              <a:rPr sz="2000" b="1" spc="-105" dirty="0">
                <a:solidFill>
                  <a:srgbClr val="FDDF46"/>
                </a:solidFill>
                <a:latin typeface="Arial"/>
                <a:cs typeface="Arial"/>
              </a:rPr>
              <a:t>Solutions</a:t>
            </a:r>
            <a:r>
              <a:rPr lang="es-ES" sz="2000" b="1" spc="-105" dirty="0">
                <a:solidFill>
                  <a:srgbClr val="FDDF46"/>
                </a:solidFill>
                <a:latin typeface="Arial"/>
                <a:cs typeface="Arial"/>
              </a:rPr>
              <a:t> Technology </a:t>
            </a:r>
            <a:r>
              <a:rPr lang="es-ES" sz="2000" b="1" spc="-105" dirty="0" err="1">
                <a:solidFill>
                  <a:srgbClr val="FDDF46"/>
                </a:solidFill>
                <a:latin typeface="Arial"/>
                <a:cs typeface="Arial"/>
              </a:rPr>
              <a:t>Europe</a:t>
            </a:r>
            <a:r>
              <a:rPr sz="2000" b="1" spc="-90" dirty="0">
                <a:solidFill>
                  <a:srgbClr val="FDDF46"/>
                </a:solidFill>
                <a:latin typeface="Arial"/>
                <a:cs typeface="Arial"/>
              </a:rPr>
              <a:t> </a:t>
            </a:r>
            <a:r>
              <a:rPr sz="2000" b="1" spc="-20" dirty="0">
                <a:solidFill>
                  <a:srgbClr val="FDDF46"/>
                </a:solidFill>
                <a:latin typeface="Arial"/>
                <a:cs typeface="Arial"/>
              </a:rPr>
              <a:t>S</a:t>
            </a:r>
            <a:r>
              <a:rPr sz="2050" spc="-20" dirty="0">
                <a:solidFill>
                  <a:srgbClr val="FDDF46"/>
                </a:solidFill>
                <a:latin typeface="Arial Black"/>
                <a:cs typeface="Arial Black"/>
              </a:rPr>
              <a:t>.</a:t>
            </a:r>
            <a:r>
              <a:rPr lang="es-ES" sz="2000" b="1" spc="-20" dirty="0">
                <a:solidFill>
                  <a:srgbClr val="FDDF46"/>
                </a:solidFill>
                <a:latin typeface="Arial"/>
                <a:cs typeface="Arial"/>
              </a:rPr>
              <a:t>A</a:t>
            </a:r>
            <a:r>
              <a:rPr sz="2050" spc="-20" dirty="0">
                <a:solidFill>
                  <a:srgbClr val="FDDF46"/>
                </a:solidFill>
                <a:latin typeface="Arial Black"/>
                <a:cs typeface="Arial Black"/>
              </a:rPr>
              <a:t>.</a:t>
            </a:r>
            <a:endParaRPr sz="2050" dirty="0">
              <a:latin typeface="Arial Black"/>
              <a:cs typeface="Arial Black"/>
            </a:endParaRPr>
          </a:p>
          <a:p>
            <a:pPr algn="ctr">
              <a:lnSpc>
                <a:spcPct val="100000"/>
              </a:lnSpc>
              <a:spcBef>
                <a:spcPts val="190"/>
              </a:spcBef>
            </a:pPr>
            <a:r>
              <a:rPr sz="1500" spc="-45" dirty="0">
                <a:solidFill>
                  <a:srgbClr val="BEDAFE"/>
                </a:solidFill>
                <a:latin typeface="Microsoft Sans Serif"/>
                <a:cs typeface="Microsoft Sans Serif"/>
              </a:rPr>
              <a:t>Más</a:t>
            </a:r>
            <a:r>
              <a:rPr sz="1500" spc="-40" dirty="0">
                <a:solidFill>
                  <a:srgbClr val="BEDAFE"/>
                </a:solidFill>
                <a:latin typeface="Microsoft Sans Serif"/>
                <a:cs typeface="Microsoft Sans Serif"/>
              </a:rPr>
              <a:t> </a:t>
            </a:r>
            <a:r>
              <a:rPr sz="1500" dirty="0">
                <a:solidFill>
                  <a:srgbClr val="BEDAFE"/>
                </a:solidFill>
                <a:latin typeface="Microsoft Sans Serif"/>
                <a:cs typeface="Microsoft Sans Serif"/>
              </a:rPr>
              <a:t>de</a:t>
            </a:r>
            <a:r>
              <a:rPr sz="1500" spc="-40" dirty="0">
                <a:solidFill>
                  <a:srgbClr val="BEDAFE"/>
                </a:solidFill>
                <a:latin typeface="Microsoft Sans Serif"/>
                <a:cs typeface="Microsoft Sans Serif"/>
              </a:rPr>
              <a:t> </a:t>
            </a:r>
            <a:r>
              <a:rPr sz="1450" dirty="0">
                <a:solidFill>
                  <a:srgbClr val="BEDAFE"/>
                </a:solidFill>
                <a:latin typeface="Microsoft Sans Serif"/>
                <a:cs typeface="Microsoft Sans Serif"/>
              </a:rPr>
              <a:t>20</a:t>
            </a:r>
            <a:r>
              <a:rPr sz="1450" spc="-30" dirty="0">
                <a:solidFill>
                  <a:srgbClr val="BEDAFE"/>
                </a:solidFill>
                <a:latin typeface="Microsoft Sans Serif"/>
                <a:cs typeface="Microsoft Sans Serif"/>
              </a:rPr>
              <a:t> </a:t>
            </a:r>
            <a:r>
              <a:rPr sz="1500" spc="-45" dirty="0">
                <a:solidFill>
                  <a:srgbClr val="BEDAFE"/>
                </a:solidFill>
                <a:latin typeface="Microsoft Sans Serif"/>
                <a:cs typeface="Microsoft Sans Serif"/>
              </a:rPr>
              <a:t>años</a:t>
            </a:r>
            <a:r>
              <a:rPr sz="1500" spc="-35" dirty="0">
                <a:solidFill>
                  <a:srgbClr val="BEDAFE"/>
                </a:solidFill>
                <a:latin typeface="Microsoft Sans Serif"/>
                <a:cs typeface="Microsoft Sans Serif"/>
              </a:rPr>
              <a:t> </a:t>
            </a:r>
            <a:r>
              <a:rPr sz="1500" dirty="0">
                <a:solidFill>
                  <a:srgbClr val="BEDAFE"/>
                </a:solidFill>
                <a:latin typeface="Microsoft Sans Serif"/>
                <a:cs typeface="Microsoft Sans Serif"/>
              </a:rPr>
              <a:t>de</a:t>
            </a:r>
            <a:r>
              <a:rPr sz="1500" spc="-40" dirty="0">
                <a:solidFill>
                  <a:srgbClr val="BEDAFE"/>
                </a:solidFill>
                <a:latin typeface="Microsoft Sans Serif"/>
                <a:cs typeface="Microsoft Sans Serif"/>
              </a:rPr>
              <a:t> </a:t>
            </a:r>
            <a:r>
              <a:rPr sz="1500" spc="-20" dirty="0">
                <a:solidFill>
                  <a:srgbClr val="BEDAFE"/>
                </a:solidFill>
                <a:latin typeface="Microsoft Sans Serif"/>
                <a:cs typeface="Microsoft Sans Serif"/>
              </a:rPr>
              <a:t>experiencia</a:t>
            </a:r>
            <a:endParaRPr sz="1500" dirty="0">
              <a:latin typeface="Microsoft Sans Serif"/>
              <a:cs typeface="Microsoft Sans Serif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254125" y="4595644"/>
            <a:ext cx="2273935" cy="33655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2000" b="1" spc="-85" dirty="0">
                <a:solidFill>
                  <a:srgbClr val="FFFFFF"/>
                </a:solidFill>
                <a:latin typeface="Arial"/>
                <a:cs typeface="Arial"/>
              </a:rPr>
              <a:t>Alcobendas</a:t>
            </a:r>
            <a:r>
              <a:rPr sz="1950" b="1" spc="-85" dirty="0">
                <a:solidFill>
                  <a:srgbClr val="FFFFFF"/>
                </a:solidFill>
                <a:latin typeface="Arial"/>
                <a:cs typeface="Arial"/>
              </a:rPr>
              <a:t>,</a:t>
            </a:r>
            <a:r>
              <a:rPr sz="1950" b="1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b="1" spc="-45" dirty="0">
                <a:solidFill>
                  <a:srgbClr val="FFFFFF"/>
                </a:solidFill>
                <a:latin typeface="Arial"/>
                <a:cs typeface="Arial"/>
              </a:rPr>
              <a:t>Madrid</a:t>
            </a:r>
            <a:endParaRPr sz="20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254125" y="5090944"/>
            <a:ext cx="2072639" cy="325089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950" b="1" spc="90" dirty="0">
                <a:solidFill>
                  <a:srgbClr val="FFFFFF"/>
                </a:solidFill>
                <a:latin typeface="Arial"/>
                <a:cs typeface="Arial"/>
              </a:rPr>
              <a:t>+34</a:t>
            </a:r>
            <a:r>
              <a:rPr sz="1950" b="1" spc="-114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50" b="1" spc="-120" dirty="0">
                <a:solidFill>
                  <a:srgbClr val="FFFFFF"/>
                </a:solidFill>
                <a:latin typeface="Arial"/>
                <a:cs typeface="Arial"/>
              </a:rPr>
              <a:t>91</a:t>
            </a:r>
            <a:r>
              <a:rPr sz="1950" b="1" spc="-1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s-ES" sz="2000" b="1" spc="-20" dirty="0">
                <a:solidFill>
                  <a:srgbClr val="FFFFFF"/>
                </a:solidFill>
                <a:latin typeface="Arial"/>
                <a:cs typeface="Arial"/>
              </a:rPr>
              <a:t>0866599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254125" y="5586244"/>
            <a:ext cx="2727960" cy="33655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lang="es-ES" sz="2000" b="1" spc="-50" dirty="0">
                <a:solidFill>
                  <a:srgbClr val="FFFFFF"/>
                </a:solidFill>
                <a:latin typeface="Arial"/>
                <a:cs typeface="Arial"/>
                <a:hlinkClick r:id="rId3"/>
              </a:rPr>
              <a:t>dg</a:t>
            </a:r>
            <a:r>
              <a:rPr sz="1950" b="1" spc="-50" dirty="0">
                <a:solidFill>
                  <a:srgbClr val="FFFFFF"/>
                </a:solidFill>
                <a:latin typeface="Arial"/>
                <a:cs typeface="Arial"/>
                <a:hlinkClick r:id="rId3"/>
              </a:rPr>
              <a:t>@</a:t>
            </a:r>
            <a:r>
              <a:rPr sz="2000" b="1" spc="-50" dirty="0">
                <a:solidFill>
                  <a:srgbClr val="FFFFFF"/>
                </a:solidFill>
                <a:latin typeface="Arial"/>
                <a:cs typeface="Arial"/>
                <a:hlinkClick r:id="rId3"/>
              </a:rPr>
              <a:t>delta</a:t>
            </a:r>
            <a:r>
              <a:rPr sz="1950" b="1" spc="-50" dirty="0">
                <a:solidFill>
                  <a:srgbClr val="FFFFFF"/>
                </a:solidFill>
                <a:latin typeface="Arial"/>
                <a:cs typeface="Arial"/>
                <a:hlinkClick r:id="rId3"/>
              </a:rPr>
              <a:t>-</a:t>
            </a:r>
            <a:r>
              <a:rPr sz="2000" b="1" spc="-70" dirty="0">
                <a:solidFill>
                  <a:srgbClr val="FFFFFF"/>
                </a:solidFill>
                <a:latin typeface="Arial"/>
                <a:cs typeface="Arial"/>
                <a:hlinkClick r:id="rId3"/>
              </a:rPr>
              <a:t>solutions</a:t>
            </a:r>
            <a:r>
              <a:rPr sz="1950" b="1" spc="-70" dirty="0">
                <a:solidFill>
                  <a:srgbClr val="FFFFFF"/>
                </a:solidFill>
                <a:latin typeface="Arial"/>
                <a:cs typeface="Arial"/>
                <a:hlinkClick r:id="rId3"/>
              </a:rPr>
              <a:t>.</a:t>
            </a:r>
            <a:r>
              <a:rPr sz="2000" b="1" spc="-70" dirty="0">
                <a:solidFill>
                  <a:srgbClr val="FFFFFF"/>
                </a:solidFill>
                <a:latin typeface="Arial"/>
                <a:cs typeface="Arial"/>
                <a:hlinkClick r:id="rId3"/>
              </a:rPr>
              <a:t>es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254125" y="6081544"/>
            <a:ext cx="2707640" cy="33655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2000" b="1" spc="-25" dirty="0">
                <a:solidFill>
                  <a:srgbClr val="FFFFFF"/>
                </a:solidFill>
                <a:latin typeface="Arial"/>
                <a:cs typeface="Arial"/>
                <a:hlinkClick r:id="rId4"/>
              </a:rPr>
              <a:t>www</a:t>
            </a:r>
            <a:r>
              <a:rPr sz="1950" b="1" spc="-25" dirty="0">
                <a:solidFill>
                  <a:srgbClr val="FFFFFF"/>
                </a:solidFill>
                <a:latin typeface="Arial"/>
                <a:cs typeface="Arial"/>
                <a:hlinkClick r:id="rId4"/>
              </a:rPr>
              <a:t>.</a:t>
            </a:r>
            <a:r>
              <a:rPr sz="2000" b="1" spc="-25" dirty="0">
                <a:solidFill>
                  <a:srgbClr val="FFFFFF"/>
                </a:solidFill>
                <a:latin typeface="Arial"/>
                <a:cs typeface="Arial"/>
                <a:hlinkClick r:id="rId4"/>
              </a:rPr>
              <a:t>delta</a:t>
            </a:r>
            <a:r>
              <a:rPr sz="1950" b="1" spc="-25" dirty="0">
                <a:solidFill>
                  <a:srgbClr val="FFFFFF"/>
                </a:solidFill>
                <a:latin typeface="Arial"/>
                <a:cs typeface="Arial"/>
                <a:hlinkClick r:id="rId4"/>
              </a:rPr>
              <a:t>-</a:t>
            </a:r>
            <a:r>
              <a:rPr sz="2000" b="1" spc="-70" dirty="0">
                <a:solidFill>
                  <a:srgbClr val="FFFFFF"/>
                </a:solidFill>
                <a:latin typeface="Arial"/>
                <a:cs typeface="Arial"/>
                <a:hlinkClick r:id="rId4"/>
              </a:rPr>
              <a:t>solutions</a:t>
            </a:r>
            <a:r>
              <a:rPr sz="1950" b="1" spc="-70" dirty="0">
                <a:solidFill>
                  <a:srgbClr val="FFFFFF"/>
                </a:solidFill>
                <a:latin typeface="Arial"/>
                <a:cs typeface="Arial"/>
                <a:hlinkClick r:id="rId4"/>
              </a:rPr>
              <a:t>.</a:t>
            </a:r>
            <a:r>
              <a:rPr sz="2000" b="1" spc="-70" dirty="0">
                <a:solidFill>
                  <a:srgbClr val="FFFFFF"/>
                </a:solidFill>
                <a:latin typeface="Arial"/>
                <a:cs typeface="Arial"/>
                <a:hlinkClick r:id="rId4"/>
              </a:rPr>
              <a:t>es</a:t>
            </a:r>
            <a:endParaRPr sz="2000">
              <a:latin typeface="Arial"/>
              <a:cs typeface="Arial"/>
            </a:endParaRPr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9372600" y="1752599"/>
            <a:ext cx="8458200" cy="6915150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9988103" y="2994160"/>
            <a:ext cx="7227570" cy="1412875"/>
          </a:xfrm>
          <a:prstGeom prst="rect">
            <a:avLst/>
          </a:prstGeom>
        </p:spPr>
        <p:txBody>
          <a:bodyPr vert="horz" wrap="square" lIns="0" tIns="120014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44"/>
              </a:spcBef>
            </a:pPr>
            <a:r>
              <a:rPr sz="4050" b="1" spc="-185" dirty="0">
                <a:solidFill>
                  <a:srgbClr val="FDDF46"/>
                </a:solidFill>
                <a:latin typeface="Arial"/>
                <a:cs typeface="Arial"/>
              </a:rPr>
              <a:t>Solicite</a:t>
            </a:r>
            <a:r>
              <a:rPr sz="4050" b="1" spc="-229" dirty="0">
                <a:solidFill>
                  <a:srgbClr val="FDDF46"/>
                </a:solidFill>
                <a:latin typeface="Arial"/>
                <a:cs typeface="Arial"/>
              </a:rPr>
              <a:t> </a:t>
            </a:r>
            <a:r>
              <a:rPr sz="4050" b="1" spc="-250" dirty="0">
                <a:solidFill>
                  <a:srgbClr val="FDDF46"/>
                </a:solidFill>
                <a:latin typeface="Arial"/>
                <a:cs typeface="Arial"/>
              </a:rPr>
              <a:t>su</a:t>
            </a:r>
            <a:r>
              <a:rPr sz="4050" b="1" spc="-225" dirty="0">
                <a:solidFill>
                  <a:srgbClr val="FDDF46"/>
                </a:solidFill>
                <a:latin typeface="Arial"/>
                <a:cs typeface="Arial"/>
              </a:rPr>
              <a:t> </a:t>
            </a:r>
            <a:r>
              <a:rPr sz="4050" b="1" spc="-235" dirty="0">
                <a:solidFill>
                  <a:srgbClr val="FDDF46"/>
                </a:solidFill>
                <a:latin typeface="Arial"/>
                <a:cs typeface="Arial"/>
              </a:rPr>
              <a:t>Evaluación</a:t>
            </a:r>
            <a:r>
              <a:rPr sz="4050" b="1" spc="-229" dirty="0">
                <a:solidFill>
                  <a:srgbClr val="FDDF46"/>
                </a:solidFill>
                <a:latin typeface="Arial"/>
                <a:cs typeface="Arial"/>
              </a:rPr>
              <a:t> </a:t>
            </a:r>
            <a:r>
              <a:rPr sz="4050" b="1" spc="-30" dirty="0">
                <a:solidFill>
                  <a:srgbClr val="FDDF46"/>
                </a:solidFill>
                <a:latin typeface="Arial"/>
                <a:cs typeface="Arial"/>
              </a:rPr>
              <a:t>Gratuita</a:t>
            </a:r>
            <a:endParaRPr sz="4050">
              <a:latin typeface="Arial"/>
              <a:cs typeface="Arial"/>
            </a:endParaRPr>
          </a:p>
          <a:p>
            <a:pPr marL="12700" marR="5080" algn="ctr">
              <a:lnSpc>
                <a:spcPct val="100000"/>
              </a:lnSpc>
              <a:spcBef>
                <a:spcPts val="415"/>
              </a:spcBef>
            </a:pPr>
            <a:r>
              <a:rPr sz="2000" spc="-60" dirty="0">
                <a:solidFill>
                  <a:srgbClr val="BEDAFE"/>
                </a:solidFill>
                <a:latin typeface="Microsoft Sans Serif"/>
                <a:cs typeface="Microsoft Sans Serif"/>
              </a:rPr>
              <a:t>Analizamos</a:t>
            </a:r>
            <a:r>
              <a:rPr sz="2000" spc="-75" dirty="0">
                <a:solidFill>
                  <a:srgbClr val="BEDAFE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BEDAFE"/>
                </a:solidFill>
                <a:latin typeface="Microsoft Sans Serif"/>
                <a:cs typeface="Microsoft Sans Serif"/>
              </a:rPr>
              <a:t>su</a:t>
            </a:r>
            <a:r>
              <a:rPr sz="2000" spc="-75" dirty="0">
                <a:solidFill>
                  <a:srgbClr val="BEDAFE"/>
                </a:solidFill>
                <a:latin typeface="Microsoft Sans Serif"/>
                <a:cs typeface="Microsoft Sans Serif"/>
              </a:rPr>
              <a:t> </a:t>
            </a:r>
            <a:r>
              <a:rPr sz="2000" spc="-30" dirty="0">
                <a:solidFill>
                  <a:srgbClr val="BEDAFE"/>
                </a:solidFill>
                <a:latin typeface="Microsoft Sans Serif"/>
                <a:cs typeface="Microsoft Sans Serif"/>
              </a:rPr>
              <a:t>situación</a:t>
            </a:r>
            <a:r>
              <a:rPr sz="2000" spc="-75" dirty="0">
                <a:solidFill>
                  <a:srgbClr val="BEDAFE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BEDAFE"/>
                </a:solidFill>
                <a:latin typeface="Microsoft Sans Serif"/>
                <a:cs typeface="Microsoft Sans Serif"/>
              </a:rPr>
              <a:t>y</a:t>
            </a:r>
            <a:r>
              <a:rPr sz="2000" spc="-70" dirty="0">
                <a:solidFill>
                  <a:srgbClr val="BEDAFE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BEDAFE"/>
                </a:solidFill>
                <a:latin typeface="Microsoft Sans Serif"/>
                <a:cs typeface="Microsoft Sans Serif"/>
              </a:rPr>
              <a:t>le</a:t>
            </a:r>
            <a:r>
              <a:rPr sz="2000" spc="-75" dirty="0">
                <a:solidFill>
                  <a:srgbClr val="BEDAFE"/>
                </a:solidFill>
                <a:latin typeface="Microsoft Sans Serif"/>
                <a:cs typeface="Microsoft Sans Serif"/>
              </a:rPr>
              <a:t> </a:t>
            </a:r>
            <a:r>
              <a:rPr sz="2000" spc="-25" dirty="0">
                <a:solidFill>
                  <a:srgbClr val="BEDAFE"/>
                </a:solidFill>
                <a:latin typeface="Microsoft Sans Serif"/>
                <a:cs typeface="Microsoft Sans Serif"/>
              </a:rPr>
              <a:t>ofrecemos</a:t>
            </a:r>
            <a:r>
              <a:rPr sz="2000" spc="-75" dirty="0">
                <a:solidFill>
                  <a:srgbClr val="BEDAFE"/>
                </a:solidFill>
                <a:latin typeface="Microsoft Sans Serif"/>
                <a:cs typeface="Microsoft Sans Serif"/>
              </a:rPr>
              <a:t> </a:t>
            </a:r>
            <a:r>
              <a:rPr sz="2000" spc="-65" dirty="0">
                <a:solidFill>
                  <a:srgbClr val="BEDAFE"/>
                </a:solidFill>
                <a:latin typeface="Microsoft Sans Serif"/>
                <a:cs typeface="Microsoft Sans Serif"/>
              </a:rPr>
              <a:t>una </a:t>
            </a:r>
            <a:r>
              <a:rPr sz="2000" spc="-30" dirty="0">
                <a:solidFill>
                  <a:srgbClr val="BEDAFE"/>
                </a:solidFill>
                <a:latin typeface="Microsoft Sans Serif"/>
                <a:cs typeface="Microsoft Sans Serif"/>
              </a:rPr>
              <a:t>propuesta</a:t>
            </a:r>
            <a:r>
              <a:rPr sz="2000" spc="-75" dirty="0">
                <a:solidFill>
                  <a:srgbClr val="BEDAFE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BEDAFE"/>
                </a:solidFill>
                <a:latin typeface="Microsoft Sans Serif"/>
                <a:cs typeface="Microsoft Sans Serif"/>
              </a:rPr>
              <a:t>de</a:t>
            </a:r>
            <a:r>
              <a:rPr sz="2000" spc="-75" dirty="0">
                <a:solidFill>
                  <a:srgbClr val="BEDAFE"/>
                </a:solidFill>
                <a:latin typeface="Microsoft Sans Serif"/>
                <a:cs typeface="Microsoft Sans Serif"/>
              </a:rPr>
              <a:t> </a:t>
            </a:r>
            <a:r>
              <a:rPr sz="2000" spc="-20" dirty="0">
                <a:solidFill>
                  <a:srgbClr val="BEDAFE"/>
                </a:solidFill>
                <a:latin typeface="Microsoft Sans Serif"/>
                <a:cs typeface="Microsoft Sans Serif"/>
              </a:rPr>
              <a:t>valor</a:t>
            </a:r>
            <a:r>
              <a:rPr sz="2000" spc="-70" dirty="0">
                <a:solidFill>
                  <a:srgbClr val="BEDAFE"/>
                </a:solidFill>
                <a:latin typeface="Microsoft Sans Serif"/>
                <a:cs typeface="Microsoft Sans Serif"/>
              </a:rPr>
              <a:t> </a:t>
            </a:r>
            <a:r>
              <a:rPr sz="2000" spc="-25" dirty="0">
                <a:solidFill>
                  <a:srgbClr val="BEDAFE"/>
                </a:solidFill>
                <a:latin typeface="Microsoft Sans Serif"/>
                <a:cs typeface="Microsoft Sans Serif"/>
              </a:rPr>
              <a:t>sin </a:t>
            </a:r>
            <a:r>
              <a:rPr sz="2000" spc="-10" dirty="0">
                <a:solidFill>
                  <a:srgbClr val="BEDAFE"/>
                </a:solidFill>
                <a:latin typeface="Microsoft Sans Serif"/>
                <a:cs typeface="Microsoft Sans Serif"/>
              </a:rPr>
              <a:t>compromiso</a:t>
            </a:r>
            <a:r>
              <a:rPr sz="1950" spc="-10" dirty="0">
                <a:solidFill>
                  <a:srgbClr val="BEDAFE"/>
                </a:solidFill>
                <a:latin typeface="Microsoft Sans Serif"/>
                <a:cs typeface="Microsoft Sans Serif"/>
              </a:rPr>
              <a:t>.</a:t>
            </a:r>
            <a:endParaRPr sz="1950">
              <a:latin typeface="Microsoft Sans Serif"/>
              <a:cs typeface="Microsoft Sans Serif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0293350" y="4654847"/>
            <a:ext cx="4873625" cy="2241832"/>
          </a:xfrm>
          <a:prstGeom prst="rect">
            <a:avLst/>
          </a:prstGeom>
        </p:spPr>
        <p:txBody>
          <a:bodyPr vert="horz" wrap="square" lIns="0" tIns="177165" rIns="0" bIns="0" rtlCol="0">
            <a:spAutoFit/>
          </a:bodyPr>
          <a:lstStyle/>
          <a:p>
            <a:pPr marL="1755775">
              <a:lnSpc>
                <a:spcPct val="100000"/>
              </a:lnSpc>
              <a:spcBef>
                <a:spcPts val="1395"/>
              </a:spcBef>
            </a:pPr>
            <a:r>
              <a:rPr sz="2550" b="1" spc="-210" dirty="0">
                <a:solidFill>
                  <a:srgbClr val="86EFAB"/>
                </a:solidFill>
                <a:latin typeface="Arial"/>
                <a:cs typeface="Arial"/>
              </a:rPr>
              <a:t>La</a:t>
            </a:r>
            <a:r>
              <a:rPr sz="2550" b="1" spc="-145" dirty="0">
                <a:solidFill>
                  <a:srgbClr val="86EFAB"/>
                </a:solidFill>
                <a:latin typeface="Arial"/>
                <a:cs typeface="Arial"/>
              </a:rPr>
              <a:t> </a:t>
            </a:r>
            <a:r>
              <a:rPr sz="2550" b="1" spc="-155" dirty="0">
                <a:solidFill>
                  <a:srgbClr val="86EFAB"/>
                </a:solidFill>
                <a:latin typeface="Arial"/>
                <a:cs typeface="Arial"/>
              </a:rPr>
              <a:t>Evaluación</a:t>
            </a:r>
            <a:r>
              <a:rPr sz="2550" b="1" spc="-150" dirty="0">
                <a:solidFill>
                  <a:srgbClr val="86EFAB"/>
                </a:solidFill>
                <a:latin typeface="Arial"/>
                <a:cs typeface="Arial"/>
              </a:rPr>
              <a:t> </a:t>
            </a:r>
            <a:r>
              <a:rPr sz="2550" b="1" spc="-100" dirty="0">
                <a:solidFill>
                  <a:srgbClr val="86EFAB"/>
                </a:solidFill>
                <a:latin typeface="Arial"/>
                <a:cs typeface="Arial"/>
              </a:rPr>
              <a:t>Incluye</a:t>
            </a:r>
            <a:r>
              <a:rPr sz="2600" b="1" spc="-100" dirty="0">
                <a:solidFill>
                  <a:srgbClr val="86EFAB"/>
                </a:solidFill>
                <a:latin typeface="Arial"/>
                <a:cs typeface="Arial"/>
              </a:rPr>
              <a:t>:</a:t>
            </a:r>
            <a:endParaRPr sz="2600" dirty="0">
              <a:latin typeface="Arial"/>
              <a:cs typeface="Arial"/>
            </a:endParaRPr>
          </a:p>
          <a:p>
            <a:pPr marL="12700" marR="700405">
              <a:lnSpc>
                <a:spcPct val="136400"/>
              </a:lnSpc>
              <a:spcBef>
                <a:spcPts val="135"/>
              </a:spcBef>
            </a:pPr>
            <a:r>
              <a:rPr sz="2000" spc="-40" dirty="0">
                <a:solidFill>
                  <a:srgbClr val="FFFFFF"/>
                </a:solidFill>
                <a:latin typeface="Microsoft Sans Serif"/>
                <a:cs typeface="Microsoft Sans Serif"/>
              </a:rPr>
              <a:t>Diagnóstico</a:t>
            </a:r>
            <a:r>
              <a:rPr sz="2000" spc="-8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técnico</a:t>
            </a:r>
            <a:r>
              <a:rPr sz="2000" spc="-7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de</a:t>
            </a:r>
            <a:r>
              <a:rPr sz="2000" spc="-7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necesidades </a:t>
            </a:r>
            <a:r>
              <a:rPr sz="2000" spc="-55" dirty="0">
                <a:solidFill>
                  <a:srgbClr val="FFFFFF"/>
                </a:solidFill>
                <a:latin typeface="Microsoft Sans Serif"/>
                <a:cs typeface="Microsoft Sans Serif"/>
              </a:rPr>
              <a:t>Análisis</a:t>
            </a:r>
            <a:r>
              <a:rPr sz="2000" spc="-7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de</a:t>
            </a:r>
            <a:r>
              <a:rPr sz="2000" spc="-6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30" dirty="0">
                <a:solidFill>
                  <a:srgbClr val="FFFFFF"/>
                </a:solidFill>
                <a:latin typeface="Microsoft Sans Serif"/>
                <a:cs typeface="Microsoft Sans Serif"/>
              </a:rPr>
              <a:t>potencial</a:t>
            </a:r>
            <a:r>
              <a:rPr sz="2000" spc="-7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de</a:t>
            </a:r>
            <a:r>
              <a:rPr sz="2000" spc="-6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50" dirty="0">
                <a:solidFill>
                  <a:srgbClr val="FFFFFF"/>
                </a:solidFill>
                <a:latin typeface="Microsoft Sans Serif"/>
                <a:cs typeface="Microsoft Sans Serif"/>
              </a:rPr>
              <a:t>ahorro</a:t>
            </a:r>
            <a:r>
              <a:rPr sz="2050" spc="-50" dirty="0">
                <a:solidFill>
                  <a:srgbClr val="FFFFFF"/>
                </a:solidFill>
                <a:latin typeface="Maiandra GD"/>
                <a:cs typeface="Maiandra GD"/>
              </a:rPr>
              <a:t>/</a:t>
            </a:r>
            <a:r>
              <a:rPr sz="2000" spc="-50" dirty="0">
                <a:solidFill>
                  <a:srgbClr val="FFFFFF"/>
                </a:solidFill>
                <a:latin typeface="Microsoft Sans Serif"/>
                <a:cs typeface="Microsoft Sans Serif"/>
              </a:rPr>
              <a:t>mejora Propuesta</a:t>
            </a:r>
            <a:r>
              <a:rPr sz="2000" spc="-8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de</a:t>
            </a:r>
            <a:r>
              <a:rPr sz="2000" spc="-9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25" dirty="0">
                <a:solidFill>
                  <a:srgbClr val="FFFFFF"/>
                </a:solidFill>
                <a:latin typeface="Microsoft Sans Serif"/>
                <a:cs typeface="Microsoft Sans Serif"/>
              </a:rPr>
              <a:t>solución</a:t>
            </a:r>
            <a:r>
              <a:rPr sz="2000" spc="-9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10" dirty="0" err="1">
                <a:solidFill>
                  <a:srgbClr val="FFFFFF"/>
                </a:solidFill>
                <a:latin typeface="Microsoft Sans Serif"/>
                <a:cs typeface="Microsoft Sans Serif"/>
              </a:rPr>
              <a:t>personalizada</a:t>
            </a:r>
            <a:r>
              <a:rPr sz="20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endParaRPr lang="es-ES" sz="2000" spc="-55" dirty="0">
              <a:solidFill>
                <a:srgbClr val="FFFFFF"/>
              </a:solidFill>
              <a:latin typeface="Microsoft Sans Serif"/>
              <a:cs typeface="Microsoft Sans Serif"/>
            </a:endParaRPr>
          </a:p>
          <a:p>
            <a:pPr marL="12700" marR="700405">
              <a:lnSpc>
                <a:spcPct val="136400"/>
              </a:lnSpc>
              <a:spcBef>
                <a:spcPts val="135"/>
              </a:spcBef>
            </a:pPr>
            <a:r>
              <a:rPr lang="es-ES" sz="2000" spc="-55" dirty="0">
                <a:solidFill>
                  <a:srgbClr val="FFFFFF"/>
                </a:solidFill>
                <a:latin typeface="Microsoft Sans Serif"/>
                <a:cs typeface="Microsoft Sans Serif"/>
              </a:rPr>
              <a:t>Evaluación sujeta a inspección física</a:t>
            </a:r>
            <a:endParaRPr sz="2000" dirty="0">
              <a:latin typeface="Microsoft Sans Serif"/>
              <a:cs typeface="Microsoft Sans Serif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457200" y="8896350"/>
            <a:ext cx="17373600" cy="933450"/>
            <a:chOff x="457200" y="8896350"/>
            <a:chExt cx="17373600" cy="933450"/>
          </a:xfrm>
        </p:grpSpPr>
        <p:sp>
          <p:nvSpPr>
            <p:cNvPr id="15" name="object 15"/>
            <p:cNvSpPr/>
            <p:nvPr/>
          </p:nvSpPr>
          <p:spPr>
            <a:xfrm>
              <a:off x="457200" y="8896350"/>
              <a:ext cx="17373600" cy="933450"/>
            </a:xfrm>
            <a:custGeom>
              <a:avLst/>
              <a:gdLst/>
              <a:ahLst/>
              <a:cxnLst/>
              <a:rect l="l" t="t" r="r" b="b"/>
              <a:pathLst>
                <a:path w="17373600" h="933450">
                  <a:moveTo>
                    <a:pt x="17221200" y="933450"/>
                  </a:moveTo>
                  <a:lnTo>
                    <a:pt x="152400" y="933450"/>
                  </a:lnTo>
                  <a:lnTo>
                    <a:pt x="137387" y="932724"/>
                  </a:lnTo>
                  <a:lnTo>
                    <a:pt x="94079" y="921849"/>
                  </a:lnTo>
                  <a:lnTo>
                    <a:pt x="55765" y="898916"/>
                  </a:lnTo>
                  <a:lnTo>
                    <a:pt x="25660" y="865734"/>
                  </a:lnTo>
                  <a:lnTo>
                    <a:pt x="6525" y="825223"/>
                  </a:lnTo>
                  <a:lnTo>
                    <a:pt x="0" y="781050"/>
                  </a:lnTo>
                  <a:lnTo>
                    <a:pt x="0" y="152400"/>
                  </a:lnTo>
                  <a:lnTo>
                    <a:pt x="6525" y="108226"/>
                  </a:lnTo>
                  <a:lnTo>
                    <a:pt x="25660" y="67715"/>
                  </a:lnTo>
                  <a:lnTo>
                    <a:pt x="55765" y="34533"/>
                  </a:lnTo>
                  <a:lnTo>
                    <a:pt x="94079" y="11600"/>
                  </a:lnTo>
                  <a:lnTo>
                    <a:pt x="137387" y="725"/>
                  </a:lnTo>
                  <a:lnTo>
                    <a:pt x="152400" y="0"/>
                  </a:lnTo>
                  <a:lnTo>
                    <a:pt x="17221200" y="0"/>
                  </a:lnTo>
                  <a:lnTo>
                    <a:pt x="17265373" y="6525"/>
                  </a:lnTo>
                  <a:lnTo>
                    <a:pt x="17305883" y="25660"/>
                  </a:lnTo>
                  <a:lnTo>
                    <a:pt x="17339065" y="55765"/>
                  </a:lnTo>
                  <a:lnTo>
                    <a:pt x="17361998" y="94079"/>
                  </a:lnTo>
                  <a:lnTo>
                    <a:pt x="17372874" y="137387"/>
                  </a:lnTo>
                  <a:lnTo>
                    <a:pt x="17373600" y="152400"/>
                  </a:lnTo>
                  <a:lnTo>
                    <a:pt x="17373600" y="781050"/>
                  </a:lnTo>
                  <a:lnTo>
                    <a:pt x="17367073" y="825223"/>
                  </a:lnTo>
                  <a:lnTo>
                    <a:pt x="17347939" y="865734"/>
                  </a:lnTo>
                  <a:lnTo>
                    <a:pt x="17317832" y="898916"/>
                  </a:lnTo>
                  <a:lnTo>
                    <a:pt x="17279520" y="921849"/>
                  </a:lnTo>
                  <a:lnTo>
                    <a:pt x="17236213" y="932724"/>
                  </a:lnTo>
                  <a:lnTo>
                    <a:pt x="17221200" y="933450"/>
                  </a:lnTo>
                  <a:close/>
                </a:path>
              </a:pathLst>
            </a:custGeom>
            <a:solidFill>
              <a:srgbClr val="FFFFFF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457200" y="8896350"/>
              <a:ext cx="17373600" cy="933450"/>
            </a:xfrm>
            <a:custGeom>
              <a:avLst/>
              <a:gdLst/>
              <a:ahLst/>
              <a:cxnLst/>
              <a:rect l="l" t="t" r="r" b="b"/>
              <a:pathLst>
                <a:path w="17373600" h="933450">
                  <a:moveTo>
                    <a:pt x="17221200" y="933450"/>
                  </a:moveTo>
                  <a:lnTo>
                    <a:pt x="152400" y="933450"/>
                  </a:lnTo>
                  <a:lnTo>
                    <a:pt x="137387" y="932724"/>
                  </a:lnTo>
                  <a:lnTo>
                    <a:pt x="94079" y="921849"/>
                  </a:lnTo>
                  <a:lnTo>
                    <a:pt x="55765" y="898916"/>
                  </a:lnTo>
                  <a:lnTo>
                    <a:pt x="25660" y="865734"/>
                  </a:lnTo>
                  <a:lnTo>
                    <a:pt x="6525" y="825223"/>
                  </a:lnTo>
                  <a:lnTo>
                    <a:pt x="0" y="781050"/>
                  </a:lnTo>
                  <a:lnTo>
                    <a:pt x="0" y="152400"/>
                  </a:lnTo>
                  <a:lnTo>
                    <a:pt x="676" y="138395"/>
                  </a:lnTo>
                  <a:lnTo>
                    <a:pt x="725" y="137387"/>
                  </a:lnTo>
                  <a:lnTo>
                    <a:pt x="11600" y="94079"/>
                  </a:lnTo>
                  <a:lnTo>
                    <a:pt x="34533" y="55765"/>
                  </a:lnTo>
                  <a:lnTo>
                    <a:pt x="67715" y="25660"/>
                  </a:lnTo>
                  <a:lnTo>
                    <a:pt x="108226" y="6525"/>
                  </a:lnTo>
                  <a:lnTo>
                    <a:pt x="152400" y="0"/>
                  </a:lnTo>
                  <a:lnTo>
                    <a:pt x="17221200" y="0"/>
                  </a:lnTo>
                  <a:lnTo>
                    <a:pt x="17236213" y="725"/>
                  </a:lnTo>
                  <a:lnTo>
                    <a:pt x="17250938" y="2900"/>
                  </a:lnTo>
                  <a:lnTo>
                    <a:pt x="17265373" y="6525"/>
                  </a:lnTo>
                  <a:lnTo>
                    <a:pt x="17273735" y="9525"/>
                  </a:lnTo>
                  <a:lnTo>
                    <a:pt x="152400" y="9525"/>
                  </a:lnTo>
                  <a:lnTo>
                    <a:pt x="145380" y="9696"/>
                  </a:lnTo>
                  <a:lnTo>
                    <a:pt x="104274" y="17872"/>
                  </a:lnTo>
                  <a:lnTo>
                    <a:pt x="67282" y="37644"/>
                  </a:lnTo>
                  <a:lnTo>
                    <a:pt x="37645" y="67280"/>
                  </a:lnTo>
                  <a:lnTo>
                    <a:pt x="17873" y="104273"/>
                  </a:lnTo>
                  <a:lnTo>
                    <a:pt x="9696" y="145380"/>
                  </a:lnTo>
                  <a:lnTo>
                    <a:pt x="9525" y="781050"/>
                  </a:lnTo>
                  <a:lnTo>
                    <a:pt x="9696" y="788068"/>
                  </a:lnTo>
                  <a:lnTo>
                    <a:pt x="17873" y="829174"/>
                  </a:lnTo>
                  <a:lnTo>
                    <a:pt x="37645" y="866167"/>
                  </a:lnTo>
                  <a:lnTo>
                    <a:pt x="67281" y="895803"/>
                  </a:lnTo>
                  <a:lnTo>
                    <a:pt x="104272" y="915575"/>
                  </a:lnTo>
                  <a:lnTo>
                    <a:pt x="145380" y="923752"/>
                  </a:lnTo>
                  <a:lnTo>
                    <a:pt x="152400" y="923925"/>
                  </a:lnTo>
                  <a:lnTo>
                    <a:pt x="17273734" y="923925"/>
                  </a:lnTo>
                  <a:lnTo>
                    <a:pt x="17265373" y="926924"/>
                  </a:lnTo>
                  <a:lnTo>
                    <a:pt x="17250938" y="930549"/>
                  </a:lnTo>
                  <a:lnTo>
                    <a:pt x="17236213" y="932724"/>
                  </a:lnTo>
                  <a:lnTo>
                    <a:pt x="17221200" y="933450"/>
                  </a:lnTo>
                  <a:close/>
                </a:path>
                <a:path w="17373600" h="933450">
                  <a:moveTo>
                    <a:pt x="17273734" y="923925"/>
                  </a:moveTo>
                  <a:lnTo>
                    <a:pt x="17221201" y="923925"/>
                  </a:lnTo>
                  <a:lnTo>
                    <a:pt x="17228219" y="923752"/>
                  </a:lnTo>
                  <a:lnTo>
                    <a:pt x="17235205" y="923237"/>
                  </a:lnTo>
                  <a:lnTo>
                    <a:pt x="17275874" y="913047"/>
                  </a:lnTo>
                  <a:lnTo>
                    <a:pt x="17311838" y="891494"/>
                  </a:lnTo>
                  <a:lnTo>
                    <a:pt x="17339993" y="860425"/>
                  </a:lnTo>
                  <a:lnTo>
                    <a:pt x="17357924" y="822524"/>
                  </a:lnTo>
                  <a:lnTo>
                    <a:pt x="17364076" y="781050"/>
                  </a:lnTo>
                  <a:lnTo>
                    <a:pt x="17364076" y="152400"/>
                  </a:lnTo>
                  <a:lnTo>
                    <a:pt x="17357924" y="110924"/>
                  </a:lnTo>
                  <a:lnTo>
                    <a:pt x="17339994" y="73021"/>
                  </a:lnTo>
                  <a:lnTo>
                    <a:pt x="17311837" y="41953"/>
                  </a:lnTo>
                  <a:lnTo>
                    <a:pt x="17275874" y="20399"/>
                  </a:lnTo>
                  <a:lnTo>
                    <a:pt x="17235204" y="10211"/>
                  </a:lnTo>
                  <a:lnTo>
                    <a:pt x="17221201" y="9525"/>
                  </a:lnTo>
                  <a:lnTo>
                    <a:pt x="17273735" y="9525"/>
                  </a:lnTo>
                  <a:lnTo>
                    <a:pt x="17317833" y="34533"/>
                  </a:lnTo>
                  <a:lnTo>
                    <a:pt x="17347939" y="67715"/>
                  </a:lnTo>
                  <a:lnTo>
                    <a:pt x="17367074" y="108226"/>
                  </a:lnTo>
                  <a:lnTo>
                    <a:pt x="17373600" y="152400"/>
                  </a:lnTo>
                  <a:lnTo>
                    <a:pt x="17373600" y="781050"/>
                  </a:lnTo>
                  <a:lnTo>
                    <a:pt x="17367074" y="825223"/>
                  </a:lnTo>
                  <a:lnTo>
                    <a:pt x="17347939" y="865734"/>
                  </a:lnTo>
                  <a:lnTo>
                    <a:pt x="17317833" y="898916"/>
                  </a:lnTo>
                  <a:lnTo>
                    <a:pt x="17279521" y="921849"/>
                  </a:lnTo>
                  <a:lnTo>
                    <a:pt x="17273734" y="923925"/>
                  </a:lnTo>
                  <a:close/>
                </a:path>
              </a:pathLst>
            </a:custGeom>
            <a:solidFill>
              <a:srgbClr val="FFFFFF">
                <a:alpha val="29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5268615" y="8991401"/>
            <a:ext cx="7750809" cy="665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3085"/>
              </a:lnSpc>
              <a:spcBef>
                <a:spcPts val="100"/>
              </a:spcBef>
            </a:pPr>
            <a:r>
              <a:rPr sz="2550" b="1" spc="-110" dirty="0">
                <a:solidFill>
                  <a:srgbClr val="FDDF46"/>
                </a:solidFill>
                <a:latin typeface="Arial"/>
                <a:cs typeface="Arial"/>
              </a:rPr>
              <a:t>Delta</a:t>
            </a:r>
            <a:r>
              <a:rPr sz="2550" b="1" spc="-145" dirty="0">
                <a:solidFill>
                  <a:srgbClr val="FDDF46"/>
                </a:solidFill>
                <a:latin typeface="Arial"/>
                <a:cs typeface="Arial"/>
              </a:rPr>
              <a:t> </a:t>
            </a:r>
            <a:r>
              <a:rPr sz="2550" b="1" spc="-155" dirty="0">
                <a:solidFill>
                  <a:srgbClr val="FDDF46"/>
                </a:solidFill>
                <a:latin typeface="Arial"/>
                <a:cs typeface="Arial"/>
              </a:rPr>
              <a:t>Solutions</a:t>
            </a:r>
            <a:r>
              <a:rPr sz="2600" b="1" spc="-155" dirty="0">
                <a:solidFill>
                  <a:srgbClr val="FDDF46"/>
                </a:solidFill>
                <a:latin typeface="Arial"/>
                <a:cs typeface="Arial"/>
              </a:rPr>
              <a:t>:</a:t>
            </a:r>
            <a:r>
              <a:rPr sz="2600" b="1" spc="-150" dirty="0">
                <a:solidFill>
                  <a:srgbClr val="FDDF46"/>
                </a:solidFill>
                <a:latin typeface="Arial"/>
                <a:cs typeface="Arial"/>
              </a:rPr>
              <a:t> </a:t>
            </a:r>
            <a:r>
              <a:rPr sz="2550" b="1" spc="-210" dirty="0">
                <a:solidFill>
                  <a:srgbClr val="FDDF46"/>
                </a:solidFill>
                <a:latin typeface="Arial"/>
                <a:cs typeface="Arial"/>
              </a:rPr>
              <a:t>Su</a:t>
            </a:r>
            <a:r>
              <a:rPr sz="2550" b="1" spc="-140" dirty="0">
                <a:solidFill>
                  <a:srgbClr val="FDDF46"/>
                </a:solidFill>
                <a:latin typeface="Arial"/>
                <a:cs typeface="Arial"/>
              </a:rPr>
              <a:t> </a:t>
            </a:r>
            <a:r>
              <a:rPr sz="2550" b="1" spc="-155" dirty="0">
                <a:solidFill>
                  <a:srgbClr val="FDDF46"/>
                </a:solidFill>
                <a:latin typeface="Arial"/>
                <a:cs typeface="Arial"/>
              </a:rPr>
              <a:t>socio</a:t>
            </a:r>
            <a:r>
              <a:rPr sz="2550" b="1" spc="-140" dirty="0">
                <a:solidFill>
                  <a:srgbClr val="FDDF46"/>
                </a:solidFill>
                <a:latin typeface="Arial"/>
                <a:cs typeface="Arial"/>
              </a:rPr>
              <a:t> </a:t>
            </a:r>
            <a:r>
              <a:rPr sz="2550" b="1" spc="-135" dirty="0">
                <a:solidFill>
                  <a:srgbClr val="FDDF46"/>
                </a:solidFill>
                <a:latin typeface="Arial"/>
                <a:cs typeface="Arial"/>
              </a:rPr>
              <a:t>tecnológico</a:t>
            </a:r>
            <a:r>
              <a:rPr sz="2550" b="1" spc="-145" dirty="0">
                <a:solidFill>
                  <a:srgbClr val="FDDF46"/>
                </a:solidFill>
                <a:latin typeface="Arial"/>
                <a:cs typeface="Arial"/>
              </a:rPr>
              <a:t> </a:t>
            </a:r>
            <a:r>
              <a:rPr sz="2550" b="1" spc="-120" dirty="0">
                <a:solidFill>
                  <a:srgbClr val="FDDF46"/>
                </a:solidFill>
                <a:latin typeface="Arial"/>
                <a:cs typeface="Arial"/>
              </a:rPr>
              <a:t>de</a:t>
            </a:r>
            <a:r>
              <a:rPr sz="2550" b="1" spc="-140" dirty="0">
                <a:solidFill>
                  <a:srgbClr val="FDDF46"/>
                </a:solidFill>
                <a:latin typeface="Arial"/>
                <a:cs typeface="Arial"/>
              </a:rPr>
              <a:t> </a:t>
            </a:r>
            <a:r>
              <a:rPr sz="2550" b="1" spc="-10" dirty="0">
                <a:solidFill>
                  <a:srgbClr val="FDDF46"/>
                </a:solidFill>
                <a:latin typeface="Arial"/>
                <a:cs typeface="Arial"/>
              </a:rPr>
              <a:t>confianza</a:t>
            </a:r>
            <a:endParaRPr sz="2550">
              <a:latin typeface="Arial"/>
              <a:cs typeface="Arial"/>
            </a:endParaRPr>
          </a:p>
          <a:p>
            <a:pPr algn="ctr">
              <a:lnSpc>
                <a:spcPts val="1945"/>
              </a:lnSpc>
            </a:pPr>
            <a:r>
              <a:rPr sz="1650" dirty="0">
                <a:solidFill>
                  <a:srgbClr val="BEDAFE"/>
                </a:solidFill>
                <a:latin typeface="Microsoft Sans Serif"/>
                <a:cs typeface="Microsoft Sans Serif"/>
              </a:rPr>
              <a:t>+20</a:t>
            </a:r>
            <a:r>
              <a:rPr sz="1650" spc="-40" dirty="0">
                <a:solidFill>
                  <a:srgbClr val="BEDAFE"/>
                </a:solidFill>
                <a:latin typeface="Microsoft Sans Serif"/>
                <a:cs typeface="Microsoft Sans Serif"/>
              </a:rPr>
              <a:t> años</a:t>
            </a:r>
            <a:r>
              <a:rPr sz="1650" spc="-35" dirty="0">
                <a:solidFill>
                  <a:srgbClr val="BEDAFE"/>
                </a:solidFill>
                <a:latin typeface="Microsoft Sans Serif"/>
                <a:cs typeface="Microsoft Sans Serif"/>
              </a:rPr>
              <a:t> </a:t>
            </a:r>
            <a:r>
              <a:rPr sz="1650" dirty="0">
                <a:solidFill>
                  <a:srgbClr val="BEDAFE"/>
                </a:solidFill>
                <a:latin typeface="Microsoft Sans Serif"/>
                <a:cs typeface="Microsoft Sans Serif"/>
              </a:rPr>
              <a:t>de</a:t>
            </a:r>
            <a:r>
              <a:rPr sz="1650" spc="-35" dirty="0">
                <a:solidFill>
                  <a:srgbClr val="BEDAFE"/>
                </a:solidFill>
                <a:latin typeface="Microsoft Sans Serif"/>
                <a:cs typeface="Microsoft Sans Serif"/>
              </a:rPr>
              <a:t> </a:t>
            </a:r>
            <a:r>
              <a:rPr sz="1650" spc="-30" dirty="0">
                <a:solidFill>
                  <a:srgbClr val="BEDAFE"/>
                </a:solidFill>
                <a:latin typeface="Microsoft Sans Serif"/>
                <a:cs typeface="Microsoft Sans Serif"/>
              </a:rPr>
              <a:t>experiencia</a:t>
            </a:r>
            <a:r>
              <a:rPr sz="1650" spc="-35" dirty="0">
                <a:solidFill>
                  <a:srgbClr val="BEDAFE"/>
                </a:solidFill>
                <a:latin typeface="Microsoft Sans Serif"/>
                <a:cs typeface="Microsoft Sans Serif"/>
              </a:rPr>
              <a:t> </a:t>
            </a:r>
            <a:r>
              <a:rPr sz="1650" spc="260" dirty="0">
                <a:solidFill>
                  <a:srgbClr val="BEDAFE"/>
                </a:solidFill>
                <a:latin typeface="Microsoft Sans Serif"/>
                <a:cs typeface="Microsoft Sans Serif"/>
              </a:rPr>
              <a:t>•</a:t>
            </a:r>
            <a:r>
              <a:rPr sz="1650" spc="-40" dirty="0">
                <a:solidFill>
                  <a:srgbClr val="BEDAFE"/>
                </a:solidFill>
                <a:latin typeface="Microsoft Sans Serif"/>
                <a:cs typeface="Microsoft Sans Serif"/>
              </a:rPr>
              <a:t> </a:t>
            </a:r>
            <a:r>
              <a:rPr sz="1650" dirty="0">
                <a:solidFill>
                  <a:srgbClr val="BEDAFE"/>
                </a:solidFill>
                <a:latin typeface="Microsoft Sans Serif"/>
                <a:cs typeface="Microsoft Sans Serif"/>
              </a:rPr>
              <a:t>+500</a:t>
            </a:r>
            <a:r>
              <a:rPr sz="1650" spc="-35" dirty="0">
                <a:solidFill>
                  <a:srgbClr val="BEDAFE"/>
                </a:solidFill>
                <a:latin typeface="Microsoft Sans Serif"/>
                <a:cs typeface="Microsoft Sans Serif"/>
              </a:rPr>
              <a:t> </a:t>
            </a:r>
            <a:r>
              <a:rPr sz="1650" spc="-20" dirty="0">
                <a:solidFill>
                  <a:srgbClr val="BEDAFE"/>
                </a:solidFill>
                <a:latin typeface="Microsoft Sans Serif"/>
                <a:cs typeface="Microsoft Sans Serif"/>
              </a:rPr>
              <a:t>proyectos</a:t>
            </a:r>
            <a:r>
              <a:rPr sz="1650" spc="-35" dirty="0">
                <a:solidFill>
                  <a:srgbClr val="BEDAFE"/>
                </a:solidFill>
                <a:latin typeface="Microsoft Sans Serif"/>
                <a:cs typeface="Microsoft Sans Serif"/>
              </a:rPr>
              <a:t> </a:t>
            </a:r>
            <a:r>
              <a:rPr sz="1650" spc="-25" dirty="0">
                <a:solidFill>
                  <a:srgbClr val="BEDAFE"/>
                </a:solidFill>
                <a:latin typeface="Microsoft Sans Serif"/>
                <a:cs typeface="Microsoft Sans Serif"/>
              </a:rPr>
              <a:t>exitosos</a:t>
            </a:r>
            <a:r>
              <a:rPr sz="1650" spc="-35" dirty="0">
                <a:solidFill>
                  <a:srgbClr val="BEDAFE"/>
                </a:solidFill>
                <a:latin typeface="Microsoft Sans Serif"/>
                <a:cs typeface="Microsoft Sans Serif"/>
              </a:rPr>
              <a:t> </a:t>
            </a:r>
            <a:r>
              <a:rPr sz="1650" spc="260" dirty="0">
                <a:solidFill>
                  <a:srgbClr val="BEDAFE"/>
                </a:solidFill>
                <a:latin typeface="Microsoft Sans Serif"/>
                <a:cs typeface="Microsoft Sans Serif"/>
              </a:rPr>
              <a:t>•</a:t>
            </a:r>
            <a:r>
              <a:rPr sz="1650" spc="-40" dirty="0">
                <a:solidFill>
                  <a:srgbClr val="BEDAFE"/>
                </a:solidFill>
                <a:latin typeface="Microsoft Sans Serif"/>
                <a:cs typeface="Microsoft Sans Serif"/>
              </a:rPr>
              <a:t> </a:t>
            </a:r>
            <a:r>
              <a:rPr sz="1650" spc="-55" dirty="0">
                <a:solidFill>
                  <a:srgbClr val="BEDAFE"/>
                </a:solidFill>
                <a:latin typeface="Microsoft Sans Serif"/>
                <a:cs typeface="Microsoft Sans Serif"/>
              </a:rPr>
              <a:t>+€15M</a:t>
            </a:r>
            <a:r>
              <a:rPr sz="1650" spc="-35" dirty="0">
                <a:solidFill>
                  <a:srgbClr val="BEDAFE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BEDAFE"/>
                </a:solidFill>
                <a:latin typeface="Microsoft Sans Serif"/>
                <a:cs typeface="Microsoft Sans Serif"/>
              </a:rPr>
              <a:t>en</a:t>
            </a:r>
            <a:r>
              <a:rPr sz="1650" spc="-35" dirty="0">
                <a:solidFill>
                  <a:srgbClr val="BEDAFE"/>
                </a:solidFill>
                <a:latin typeface="Microsoft Sans Serif"/>
                <a:cs typeface="Microsoft Sans Serif"/>
              </a:rPr>
              <a:t> </a:t>
            </a:r>
            <a:r>
              <a:rPr sz="1650" spc="-25" dirty="0">
                <a:solidFill>
                  <a:srgbClr val="BEDAFE"/>
                </a:solidFill>
                <a:latin typeface="Microsoft Sans Serif"/>
                <a:cs typeface="Microsoft Sans Serif"/>
              </a:rPr>
              <a:t>ahorros</a:t>
            </a:r>
            <a:r>
              <a:rPr sz="1650" spc="-35" dirty="0">
                <a:solidFill>
                  <a:srgbClr val="BEDAFE"/>
                </a:solidFill>
                <a:latin typeface="Microsoft Sans Serif"/>
                <a:cs typeface="Microsoft Sans Serif"/>
              </a:rPr>
              <a:t> </a:t>
            </a:r>
            <a:r>
              <a:rPr sz="1650" spc="-25" dirty="0">
                <a:solidFill>
                  <a:srgbClr val="BEDAFE"/>
                </a:solidFill>
                <a:latin typeface="Microsoft Sans Serif"/>
                <a:cs typeface="Microsoft Sans Serif"/>
              </a:rPr>
              <a:t>para</a:t>
            </a:r>
            <a:r>
              <a:rPr sz="1650" spc="-40" dirty="0">
                <a:solidFill>
                  <a:srgbClr val="BEDAFE"/>
                </a:solidFill>
                <a:latin typeface="Microsoft Sans Serif"/>
                <a:cs typeface="Microsoft Sans Serif"/>
              </a:rPr>
              <a:t> </a:t>
            </a:r>
            <a:r>
              <a:rPr sz="1650" spc="-10" dirty="0">
                <a:solidFill>
                  <a:srgbClr val="BEDAFE"/>
                </a:solidFill>
                <a:latin typeface="Microsoft Sans Serif"/>
                <a:cs typeface="Microsoft Sans Serif"/>
              </a:rPr>
              <a:t>clientes</a:t>
            </a:r>
            <a:endParaRPr sz="165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</TotalTime>
  <Words>807</Words>
  <Application>Microsoft Office PowerPoint</Application>
  <PresentationFormat>Personalizado</PresentationFormat>
  <Paragraphs>156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13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21" baseType="lpstr">
      <vt:lpstr>Batang</vt:lpstr>
      <vt:lpstr>Microsoft YaHei</vt:lpstr>
      <vt:lpstr>Yu Gothic</vt:lpstr>
      <vt:lpstr>Arial</vt:lpstr>
      <vt:lpstr>Arial Black</vt:lpstr>
      <vt:lpstr>Berlin Sans FB</vt:lpstr>
      <vt:lpstr>Bookman Old Style</vt:lpstr>
      <vt:lpstr>Britannic Bold</vt:lpstr>
      <vt:lpstr>Calibri</vt:lpstr>
      <vt:lpstr>Maiandra GD</vt:lpstr>
      <vt:lpstr>Microsoft Sans Serif</vt:lpstr>
      <vt:lpstr>Sitka Text</vt:lpstr>
      <vt:lpstr>Trebuchet MS</vt:lpstr>
      <vt:lpstr>Office Theme</vt:lpstr>
      <vt:lpstr>DELTA SOLUTIONS TECHNOLOGY EUROPE SA</vt:lpstr>
      <vt:lpstr>Quiénes Somos Experiencia consolidada en tecnología industrial</vt:lpstr>
      <vt:lpstr>Servicios Principales Soluciones tecnológicas integrales en sectores clave</vt:lpstr>
      <vt:lpstr>Servicios Adicionales Capacidades complementarias para entregas integrales</vt:lpstr>
      <vt:lpstr>Proyectos y Casos de Éxito Resultados comprobados en sectores tecnológicos clave</vt:lpstr>
      <vt:lpstr>Beneficios para el Cliente Valor tangible y medible en cada proyecto</vt:lpstr>
      <vt:lpstr>Contacto y Siguiente Paso Transforme sus desafíos en oportunidades con Delta Solutions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testp</dc:creator>
  <cp:lastModifiedBy>Servicio Técnico Externos</cp:lastModifiedBy>
  <cp:revision>2</cp:revision>
  <dcterms:created xsi:type="dcterms:W3CDTF">2025-09-05T08:32:31Z</dcterms:created>
  <dcterms:modified xsi:type="dcterms:W3CDTF">2025-09-05T11:05:34Z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2025-09-05T00:00:00Z</vt:filetime>
  </property>
  <property fmtid="{D5CDD505-2E9C-101B-9397-08002B2CF9AE}" pid="3" name="LastSaved">
    <vt:filetime>2025-09-05T00:00:00Z</vt:filetime>
  </property>
</Properties>
</file>